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iYAfMHjhaaem7JrfCJ3/IO+AnK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74" y="11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Hello and welcome to this video introducing generalised additive model with me Sophie Lee</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26dcc37ccf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26dcc37ccf_0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The second component, W, is a measure of model wiggliness, and is based on the integral of the second derivative of the smooth function squared.</a:t>
            </a:r>
            <a:endParaRPr/>
          </a:p>
        </p:txBody>
      </p:sp>
      <p:sp>
        <p:nvSpPr>
          <p:cNvPr id="160" name="Google Shape;160;g326dcc37ccf_0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26dcc37ccf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26dcc37ccf_0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Alongside the basis functions and coefficients, another element that controls the shape of smooth functions is the number of knots, how many basis functions and coefficients make up the smooth function. These can also be thought of turning points in the smooth. For any smooth function, the higher k, the more wiggly the smooth function becomes</a:t>
            </a:r>
            <a:endParaRPr/>
          </a:p>
        </p:txBody>
      </p:sp>
      <p:sp>
        <p:nvSpPr>
          <p:cNvPr id="168" name="Google Shape;168;g326dcc37ccf_0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26dcc37ccf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26dcc37ccf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These three plots show smooth functions fitted to the same data with a different number of knots. K = 3 is too smooth to pick up the relationship, whereas 12 is unnecessarily wiggly. The middle plot shows the situation we are aiming for: enough knots to explain the data, without overfitting it</a:t>
            </a:r>
            <a:endParaRPr/>
          </a:p>
        </p:txBody>
      </p:sp>
      <p:sp>
        <p:nvSpPr>
          <p:cNvPr id="176" name="Google Shape;176;g326dcc37ccf_0_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26dcc37ccf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26dcc37ccf_0_1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We don’t need to specify k, it is estimated alongside the model fit. In reality, we need to provide the software fitting the model with a maximum number of knots. Once the maximum number is high enough, increasing it further will not change the function, but will rapidly increase the computational cost. Therefore, our aim when specifying k is to choose a number large enough, without slowing the model fit down too much! This will be demonstrated further in video 3</a:t>
            </a:r>
            <a:endParaRPr/>
          </a:p>
        </p:txBody>
      </p:sp>
      <p:sp>
        <p:nvSpPr>
          <p:cNvPr id="183" name="Google Shape;183;g326dcc37ccf_0_1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Thank you for listening, the following videos will show an application of GAM to real data using the mgcv R package</a:t>
            </a:r>
            <a:endParaRPr/>
          </a:p>
        </p:txBody>
      </p:sp>
      <p:sp>
        <p:nvSpPr>
          <p:cNvPr id="190" name="Google Shape;1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0b1d1d3b4c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0b1d1d3b4c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Generalised additive models are statistical models that contain smooth functions of covariates that allow nonlinear relationships between an outcome of interest and one or more covariates. They offer a flexible alternative to the more traditional generalised linear approach that most people are more familiar with. GAMs are most useful where we wish to explore nonlinear relationships between variables. </a:t>
            </a:r>
            <a:endParaRPr dirty="0"/>
          </a:p>
          <a:p>
            <a:pPr marL="0" lvl="0" indent="0" algn="l" rtl="0">
              <a:spcBef>
                <a:spcPts val="0"/>
              </a:spcBef>
              <a:spcAft>
                <a:spcPts val="0"/>
              </a:spcAft>
              <a:buNone/>
            </a:pPr>
            <a:r>
              <a:rPr lang="en-GB" dirty="0"/>
              <a:t>On screen is the model equation for a generalised additive model. If you are familiar with linear models, the first half of this should be fairly recognisable</a:t>
            </a:r>
            <a:endParaRPr dirty="0"/>
          </a:p>
        </p:txBody>
      </p:sp>
      <p:sp>
        <p:nvSpPr>
          <p:cNvPr id="94" name="Google Shape;94;g30b1d1d3b4c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26dcc37ccf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26dcc37ccf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That is because the majority of this equation is the same as the traditional linear modelling approach. The left-hand side of this equation is the expected outcome of interest, mu, transformed using a link function determined by the model choice. For example, a normal model would use the identity function, poisson would apply a log function, et cetera</a:t>
            </a:r>
            <a:endParaRPr/>
          </a:p>
          <a:p>
            <a:pPr marL="0" lvl="0" indent="0" algn="l" rtl="0">
              <a:spcBef>
                <a:spcPts val="0"/>
              </a:spcBef>
              <a:spcAft>
                <a:spcPts val="0"/>
              </a:spcAft>
              <a:buNone/>
            </a:pPr>
            <a:r>
              <a:rPr lang="en-GB"/>
              <a:t>The second element is alpha 0, the intercept or baseline term. This is the expected outcome where all other values are 0. Next, we have a linear combination of explanatory variables, x, multiplied by coefficients alpha. These model linear relationships between the variables and the outcome, after adjusting for other variables in the model. The final term is the part that differs from a linear model: the smooth functions. Here, a smooth function is applied to one or more explanatory variable.</a:t>
            </a:r>
            <a:endParaRPr/>
          </a:p>
        </p:txBody>
      </p:sp>
      <p:sp>
        <p:nvSpPr>
          <p:cNvPr id="102" name="Google Shape;102;g326dcc37ccf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26dcc37cc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26dcc37cc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These smooth functions make the modelling framework far more flexible but this does come at a cost. The inclusion of smooth functions requires some specification of the types of functions. We also must find a way to decide how smooth or wiggly this function should be. This is particularly important as an over wiggly function could lead to a model that overfits the data and is no longer useful in making inferences</a:t>
            </a:r>
            <a:endParaRPr/>
          </a:p>
        </p:txBody>
      </p:sp>
      <p:sp>
        <p:nvSpPr>
          <p:cNvPr id="114" name="Google Shape;114;g326dcc37cc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26dcc37ccf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26dcc37ccf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To address these concerns, GAMs use smoothing splines to construct the smooth functions. These splines can be broken down further as a linear combination of known basis functions, applied to intervals of the observed covariate, and unknown coefficients, beta, which are estimated from the data</a:t>
            </a:r>
            <a:endParaRPr dirty="0"/>
          </a:p>
        </p:txBody>
      </p:sp>
      <p:sp>
        <p:nvSpPr>
          <p:cNvPr id="121" name="Google Shape;121;g326dcc37ccf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26dcc37ccf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26dcc37ccf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Basis functions are chosen before the model fitted and are based on the type of smoothing spline we decide to use. Each smoothing spline has a different basis function. The choice depends on the expected complexity of the relationship, and whether the smooth contains a single variable, or is generated across multiple dimensions. </a:t>
            </a:r>
            <a:endParaRPr/>
          </a:p>
          <a:p>
            <a:pPr marL="0" lvl="0" indent="0" algn="l" rtl="0">
              <a:spcBef>
                <a:spcPts val="0"/>
              </a:spcBef>
              <a:spcAft>
                <a:spcPts val="0"/>
              </a:spcAft>
              <a:buNone/>
            </a:pPr>
            <a:r>
              <a:rPr lang="en-GB"/>
              <a:t>Coefficients are estimated similarly to other regression coefficients based on the data. These act as weights on the basis functions and determine the shape of the function</a:t>
            </a:r>
            <a:endParaRPr/>
          </a:p>
        </p:txBody>
      </p:sp>
      <p:sp>
        <p:nvSpPr>
          <p:cNvPr id="131" name="Google Shape;131;g326dcc37ccf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26dcc37ccf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26dcc37ccf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For example, where we have a fairly simple relationship between a single variable and the outcome, we may consider a cubic smoothing spline. The basis function for the cubic spline is the cubic function, shown here applied across the covariate, x. This shows the basis functions before they have been weighted by coefficients</a:t>
            </a:r>
            <a:endParaRPr/>
          </a:p>
        </p:txBody>
      </p:sp>
      <p:sp>
        <p:nvSpPr>
          <p:cNvPr id="138" name="Google Shape;138;g326dcc37ccf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26dcc37ccf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26dcc37ccf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This animation shows different combinations of cubic basis functions and coefficients. As you can see, the coefficients completely change the shape of the curve, meaning that the same basis function can be used across many different situations and produce completely different pictures.</a:t>
            </a:r>
            <a:endParaRPr/>
          </a:p>
          <a:p>
            <a:pPr marL="0" lvl="0" indent="0" algn="l" rtl="0">
              <a:spcBef>
                <a:spcPts val="0"/>
              </a:spcBef>
              <a:spcAft>
                <a:spcPts val="0"/>
              </a:spcAft>
              <a:buClr>
                <a:schemeClr val="dk1"/>
              </a:buClr>
              <a:buSzPts val="1100"/>
              <a:buFont typeface="Arial"/>
              <a:buNone/>
            </a:pPr>
            <a:r>
              <a:rPr lang="en-GB"/>
              <a:t>So how do we (or rather, the software we are using) estimate these coefficients?</a:t>
            </a:r>
            <a:endParaRPr/>
          </a:p>
        </p:txBody>
      </p:sp>
      <p:sp>
        <p:nvSpPr>
          <p:cNvPr id="145" name="Google Shape;145;g326dcc37ccf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26dcc37ccf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26dcc37ccf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There are many different ways that can be used to calculate these coefficients but the general consensus between GAM experts is that penalised log-likelihood produces the most stable results. This approach involves assigning a penalty to the log-likelihood of a model that ensures the model does not overfit the model. Without this, the model would most likely produce a smooth that interpolates all points in the sample. </a:t>
            </a:r>
            <a:endParaRPr/>
          </a:p>
          <a:p>
            <a:pPr marL="0" lvl="0" indent="0" algn="l" rtl="0">
              <a:spcBef>
                <a:spcPts val="0"/>
              </a:spcBef>
              <a:spcAft>
                <a:spcPts val="0"/>
              </a:spcAft>
              <a:buNone/>
            </a:pPr>
            <a:r>
              <a:rPr lang="en-GB"/>
              <a:t>The penalty consists of two terms: lambda and W. Lambda is known as the smoothing penalty parameter. The larger lambda becomes, the closer the smooth is to a straight line. The closer to 0, the more wiggly it becomes</a:t>
            </a:r>
            <a:endParaRPr/>
          </a:p>
        </p:txBody>
      </p:sp>
      <p:sp>
        <p:nvSpPr>
          <p:cNvPr id="152" name="Google Shape;152;g326dcc37ccf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3" type="title">
  <p:cSld name="TITLE">
    <p:spTree>
      <p:nvGrpSpPr>
        <p:cNvPr id="1" name="Shape 13"/>
        <p:cNvGrpSpPr/>
        <p:nvPr/>
      </p:nvGrpSpPr>
      <p:grpSpPr>
        <a:xfrm>
          <a:off x="0" y="0"/>
          <a:ext cx="0" cy="0"/>
          <a:chOff x="0" y="0"/>
          <a:chExt cx="0" cy="0"/>
        </a:xfrm>
      </p:grpSpPr>
      <p:sp>
        <p:nvSpPr>
          <p:cNvPr id="14" name="Google Shape;14;p4"/>
          <p:cNvSpPr/>
          <p:nvPr/>
        </p:nvSpPr>
        <p:spPr>
          <a:xfrm>
            <a:off x="0" y="1900946"/>
            <a:ext cx="18288000" cy="725829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50" b="0" i="0" u="none" strike="noStrike" cap="none">
              <a:solidFill>
                <a:schemeClr val="lt1"/>
              </a:solidFill>
              <a:latin typeface="Arial"/>
              <a:ea typeface="Arial"/>
              <a:cs typeface="Arial"/>
              <a:sym typeface="Arial"/>
            </a:endParaRPr>
          </a:p>
        </p:txBody>
      </p:sp>
      <p:sp>
        <p:nvSpPr>
          <p:cNvPr id="15" name="Google Shape;15;p4"/>
          <p:cNvSpPr txBox="1">
            <a:spLocks noGrp="1"/>
          </p:cNvSpPr>
          <p:nvPr>
            <p:ph type="ctrTitle"/>
          </p:nvPr>
        </p:nvSpPr>
        <p:spPr>
          <a:xfrm>
            <a:off x="544881" y="2346960"/>
            <a:ext cx="17198238" cy="34412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9000"/>
              <a:buFont typeface="Arial"/>
              <a:buNone/>
              <a:defRPr sz="9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
          <p:cNvSpPr txBox="1">
            <a:spLocks noGrp="1"/>
          </p:cNvSpPr>
          <p:nvPr>
            <p:ph type="subTitle" idx="1"/>
          </p:nvPr>
        </p:nvSpPr>
        <p:spPr>
          <a:xfrm>
            <a:off x="544881" y="5926332"/>
            <a:ext cx="17198238" cy="27909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accent5"/>
              </a:buClr>
              <a:buSzPts val="3600"/>
              <a:buNone/>
              <a:defRPr sz="3600">
                <a:solidFill>
                  <a:schemeClr val="accent5"/>
                </a:solidFill>
              </a:defRPr>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pic>
        <p:nvPicPr>
          <p:cNvPr id="17" name="Google Shape;17;p4"/>
          <p:cNvPicPr preferRelativeResize="0"/>
          <p:nvPr/>
        </p:nvPicPr>
        <p:blipFill rotWithShape="1">
          <a:blip r:embed="rId2">
            <a:alphaModFix/>
          </a:blip>
          <a:srcRect/>
          <a:stretch/>
        </p:blipFill>
        <p:spPr>
          <a:xfrm>
            <a:off x="544881" y="582460"/>
            <a:ext cx="7759221" cy="717239"/>
          </a:xfrm>
          <a:prstGeom prst="rect">
            <a:avLst/>
          </a:prstGeom>
          <a:noFill/>
          <a:ln>
            <a:noFill/>
          </a:ln>
        </p:spPr>
      </p:pic>
      <p:pic>
        <p:nvPicPr>
          <p:cNvPr id="18" name="Google Shape;18;p4" descr="R:\CENTRES\NCRM\Publicity\Logos\Other\TAB_col_white_background.png"/>
          <p:cNvPicPr preferRelativeResize="0"/>
          <p:nvPr/>
        </p:nvPicPr>
        <p:blipFill rotWithShape="1">
          <a:blip r:embed="rId3">
            <a:alphaModFix/>
          </a:blip>
          <a:srcRect/>
          <a:stretch/>
        </p:blipFill>
        <p:spPr>
          <a:xfrm>
            <a:off x="11016716" y="9374149"/>
            <a:ext cx="1772744" cy="751250"/>
          </a:xfrm>
          <a:prstGeom prst="rect">
            <a:avLst/>
          </a:prstGeom>
          <a:noFill/>
          <a:ln>
            <a:noFill/>
          </a:ln>
        </p:spPr>
      </p:pic>
      <p:pic>
        <p:nvPicPr>
          <p:cNvPr id="19" name="Google Shape;19;p4" descr="R:\CENTRES\NCRM\Publicity\Logos\Other\298px-University_of_Edinburgh_logo.svg.png"/>
          <p:cNvPicPr preferRelativeResize="0"/>
          <p:nvPr/>
        </p:nvPicPr>
        <p:blipFill rotWithShape="1">
          <a:blip r:embed="rId4">
            <a:alphaModFix/>
          </a:blip>
          <a:srcRect/>
          <a:stretch/>
        </p:blipFill>
        <p:spPr>
          <a:xfrm>
            <a:off x="14043911" y="9336405"/>
            <a:ext cx="756084" cy="761157"/>
          </a:xfrm>
          <a:prstGeom prst="rect">
            <a:avLst/>
          </a:prstGeom>
          <a:noFill/>
          <a:ln>
            <a:noFill/>
          </a:ln>
        </p:spPr>
      </p:pic>
      <p:pic>
        <p:nvPicPr>
          <p:cNvPr id="20" name="Google Shape;20;p4" descr="A picture containing drawing&#10;&#10;Description automatically generated"/>
          <p:cNvPicPr preferRelativeResize="0"/>
          <p:nvPr/>
        </p:nvPicPr>
        <p:blipFill rotWithShape="1">
          <a:blip r:embed="rId5">
            <a:alphaModFix/>
          </a:blip>
          <a:srcRect/>
          <a:stretch/>
        </p:blipFill>
        <p:spPr>
          <a:xfrm>
            <a:off x="2811956" y="9378894"/>
            <a:ext cx="2779533" cy="700533"/>
          </a:xfrm>
          <a:prstGeom prst="rect">
            <a:avLst/>
          </a:prstGeom>
          <a:noFill/>
          <a:ln>
            <a:noFill/>
          </a:ln>
        </p:spPr>
      </p:pic>
      <p:pic>
        <p:nvPicPr>
          <p:cNvPr id="21" name="Google Shape;21;p4"/>
          <p:cNvPicPr preferRelativeResize="0"/>
          <p:nvPr/>
        </p:nvPicPr>
        <p:blipFill rotWithShape="1">
          <a:blip r:embed="rId6">
            <a:alphaModFix/>
          </a:blip>
          <a:srcRect/>
          <a:stretch/>
        </p:blipFill>
        <p:spPr>
          <a:xfrm>
            <a:off x="6732674" y="9426134"/>
            <a:ext cx="3142857" cy="67142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544881" y="1451654"/>
            <a:ext cx="17198238" cy="14594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544882" y="1451654"/>
            <a:ext cx="6613157" cy="15722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5"/>
          <p:cNvSpPr txBox="1">
            <a:spLocks noGrp="1"/>
          </p:cNvSpPr>
          <p:nvPr>
            <p:ph type="body" idx="1"/>
          </p:nvPr>
        </p:nvSpPr>
        <p:spPr>
          <a:xfrm>
            <a:off x="7774782" y="1451653"/>
            <a:ext cx="9968337" cy="7783787"/>
          </a:xfrm>
          <a:prstGeom prst="rect">
            <a:avLst/>
          </a:prstGeom>
          <a:noFill/>
          <a:ln>
            <a:noFill/>
          </a:ln>
        </p:spPr>
        <p:txBody>
          <a:bodyPr spcFirstLastPara="1" wrap="square" lIns="91425" tIns="45700" rIns="91425" bIns="45700" anchor="t" anchorCtr="0">
            <a:normAutofit/>
          </a:bodyPr>
          <a:lstStyle>
            <a:lvl1pPr marL="457200" lvl="0" indent="-533400" algn="l">
              <a:lnSpc>
                <a:spcPct val="90000"/>
              </a:lnSpc>
              <a:spcBef>
                <a:spcPts val="1500"/>
              </a:spcBef>
              <a:spcAft>
                <a:spcPts val="0"/>
              </a:spcAft>
              <a:buClr>
                <a:schemeClr val="dk1"/>
              </a:buClr>
              <a:buSzPts val="4800"/>
              <a:buChar char="•"/>
              <a:defRPr sz="4800"/>
            </a:lvl1pPr>
            <a:lvl2pPr marL="914400" lvl="1" indent="-495300" algn="l">
              <a:lnSpc>
                <a:spcPct val="90000"/>
              </a:lnSpc>
              <a:spcBef>
                <a:spcPts val="750"/>
              </a:spcBef>
              <a:spcAft>
                <a:spcPts val="0"/>
              </a:spcAft>
              <a:buClr>
                <a:schemeClr val="dk1"/>
              </a:buClr>
              <a:buSzPts val="4200"/>
              <a:buChar char="•"/>
              <a:defRPr sz="4200"/>
            </a:lvl2pPr>
            <a:lvl3pPr marL="1371600" lvl="2" indent="-457200" algn="l">
              <a:lnSpc>
                <a:spcPct val="90000"/>
              </a:lnSpc>
              <a:spcBef>
                <a:spcPts val="750"/>
              </a:spcBef>
              <a:spcAft>
                <a:spcPts val="0"/>
              </a:spcAft>
              <a:buClr>
                <a:schemeClr val="dk1"/>
              </a:buClr>
              <a:buSzPts val="3600"/>
              <a:buChar char="•"/>
              <a:defRPr sz="3600"/>
            </a:lvl3pPr>
            <a:lvl4pPr marL="1828800" lvl="3" indent="-419100" algn="l">
              <a:lnSpc>
                <a:spcPct val="90000"/>
              </a:lnSpc>
              <a:spcBef>
                <a:spcPts val="750"/>
              </a:spcBef>
              <a:spcAft>
                <a:spcPts val="0"/>
              </a:spcAft>
              <a:buClr>
                <a:schemeClr val="dk1"/>
              </a:buClr>
              <a:buSzPts val="3000"/>
              <a:buChar char="•"/>
              <a:defRPr sz="3000"/>
            </a:lvl4pPr>
            <a:lvl5pPr marL="2286000" lvl="4" indent="-419100" algn="l">
              <a:lnSpc>
                <a:spcPct val="90000"/>
              </a:lnSpc>
              <a:spcBef>
                <a:spcPts val="750"/>
              </a:spcBef>
              <a:spcAft>
                <a:spcPts val="0"/>
              </a:spcAft>
              <a:buClr>
                <a:schemeClr val="dk1"/>
              </a:buClr>
              <a:buSzPts val="3000"/>
              <a:buChar char="•"/>
              <a:defRPr sz="3000"/>
            </a:lvl5pPr>
            <a:lvl6pPr marL="2743200" lvl="5" indent="-419100" algn="l">
              <a:lnSpc>
                <a:spcPct val="90000"/>
              </a:lnSpc>
              <a:spcBef>
                <a:spcPts val="750"/>
              </a:spcBef>
              <a:spcAft>
                <a:spcPts val="0"/>
              </a:spcAft>
              <a:buClr>
                <a:schemeClr val="dk1"/>
              </a:buClr>
              <a:buSzPts val="3000"/>
              <a:buChar char="•"/>
              <a:defRPr sz="3000"/>
            </a:lvl6pPr>
            <a:lvl7pPr marL="3200400" lvl="6" indent="-419100" algn="l">
              <a:lnSpc>
                <a:spcPct val="90000"/>
              </a:lnSpc>
              <a:spcBef>
                <a:spcPts val="750"/>
              </a:spcBef>
              <a:spcAft>
                <a:spcPts val="0"/>
              </a:spcAft>
              <a:buClr>
                <a:schemeClr val="dk1"/>
              </a:buClr>
              <a:buSzPts val="3000"/>
              <a:buChar char="•"/>
              <a:defRPr sz="3000"/>
            </a:lvl7pPr>
            <a:lvl8pPr marL="3657600" lvl="7" indent="-419100" algn="l">
              <a:lnSpc>
                <a:spcPct val="90000"/>
              </a:lnSpc>
              <a:spcBef>
                <a:spcPts val="750"/>
              </a:spcBef>
              <a:spcAft>
                <a:spcPts val="0"/>
              </a:spcAft>
              <a:buClr>
                <a:schemeClr val="dk1"/>
              </a:buClr>
              <a:buSzPts val="3000"/>
              <a:buChar char="•"/>
              <a:defRPr sz="3000"/>
            </a:lvl8pPr>
            <a:lvl9pPr marL="4114800" lvl="8" indent="-419100" algn="l">
              <a:lnSpc>
                <a:spcPct val="90000"/>
              </a:lnSpc>
              <a:spcBef>
                <a:spcPts val="750"/>
              </a:spcBef>
              <a:spcAft>
                <a:spcPts val="0"/>
              </a:spcAft>
              <a:buClr>
                <a:schemeClr val="dk1"/>
              </a:buClr>
              <a:buSzPts val="3000"/>
              <a:buChar char="•"/>
              <a:defRPr sz="3000"/>
            </a:lvl9pPr>
          </a:lstStyle>
          <a:p>
            <a:endParaRPr/>
          </a:p>
        </p:txBody>
      </p:sp>
      <p:sp>
        <p:nvSpPr>
          <p:cNvPr id="79" name="Google Shape;79;p15"/>
          <p:cNvSpPr txBox="1">
            <a:spLocks noGrp="1"/>
          </p:cNvSpPr>
          <p:nvPr>
            <p:ph type="body" idx="2"/>
          </p:nvPr>
        </p:nvSpPr>
        <p:spPr>
          <a:xfrm>
            <a:off x="544882" y="3219268"/>
            <a:ext cx="6613157" cy="6016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0"/>
        <p:cNvGrpSpPr/>
        <p:nvPr/>
      </p:nvGrpSpPr>
      <p:grpSpPr>
        <a:xfrm>
          <a:off x="0" y="0"/>
          <a:ext cx="0" cy="0"/>
          <a:chOff x="0" y="0"/>
          <a:chExt cx="0" cy="0"/>
        </a:xfrm>
      </p:grpSpPr>
      <p:sp>
        <p:nvSpPr>
          <p:cNvPr id="81" name="Google Shape;81;p16"/>
          <p:cNvSpPr>
            <a:spLocks noGrp="1"/>
          </p:cNvSpPr>
          <p:nvPr>
            <p:ph type="pic" idx="2"/>
          </p:nvPr>
        </p:nvSpPr>
        <p:spPr>
          <a:xfrm>
            <a:off x="7774782" y="1451655"/>
            <a:ext cx="9968337" cy="7783785"/>
          </a:xfrm>
          <a:prstGeom prst="rect">
            <a:avLst/>
          </a:prstGeom>
          <a:noFill/>
          <a:ln>
            <a:noFill/>
          </a:ln>
        </p:spPr>
      </p:sp>
      <p:sp>
        <p:nvSpPr>
          <p:cNvPr id="82" name="Google Shape;82;p16"/>
          <p:cNvSpPr txBox="1">
            <a:spLocks noGrp="1"/>
          </p:cNvSpPr>
          <p:nvPr>
            <p:ph type="title"/>
          </p:nvPr>
        </p:nvSpPr>
        <p:spPr>
          <a:xfrm>
            <a:off x="544882" y="1451654"/>
            <a:ext cx="6613157" cy="15722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6"/>
          <p:cNvSpPr txBox="1">
            <a:spLocks noGrp="1"/>
          </p:cNvSpPr>
          <p:nvPr>
            <p:ph type="body" idx="1"/>
          </p:nvPr>
        </p:nvSpPr>
        <p:spPr>
          <a:xfrm>
            <a:off x="544882" y="3219268"/>
            <a:ext cx="6613157" cy="6016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spTree>
      <p:nvGrpSpPr>
        <p:cNvPr id="1" name="Shape 22"/>
        <p:cNvGrpSpPr/>
        <p:nvPr/>
      </p:nvGrpSpPr>
      <p:grpSpPr>
        <a:xfrm>
          <a:off x="0" y="0"/>
          <a:ext cx="0" cy="0"/>
          <a:chOff x="0" y="0"/>
          <a:chExt cx="0" cy="0"/>
        </a:xfrm>
      </p:grpSpPr>
      <p:sp>
        <p:nvSpPr>
          <p:cNvPr id="23" name="Google Shape;23;p5"/>
          <p:cNvSpPr/>
          <p:nvPr/>
        </p:nvSpPr>
        <p:spPr>
          <a:xfrm>
            <a:off x="0" y="1900946"/>
            <a:ext cx="18288000" cy="725829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50" b="0" i="0" u="none" strike="noStrike" cap="none">
              <a:solidFill>
                <a:schemeClr val="lt1"/>
              </a:solidFill>
              <a:latin typeface="Arial"/>
              <a:ea typeface="Arial"/>
              <a:cs typeface="Arial"/>
              <a:sym typeface="Arial"/>
            </a:endParaRPr>
          </a:p>
        </p:txBody>
      </p:sp>
      <p:sp>
        <p:nvSpPr>
          <p:cNvPr id="24" name="Google Shape;24;p5"/>
          <p:cNvSpPr txBox="1">
            <a:spLocks noGrp="1"/>
          </p:cNvSpPr>
          <p:nvPr>
            <p:ph type="subTitle" idx="1"/>
          </p:nvPr>
        </p:nvSpPr>
        <p:spPr>
          <a:xfrm>
            <a:off x="544881" y="5926332"/>
            <a:ext cx="17198238" cy="27909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lt1"/>
              </a:buClr>
              <a:buSzPts val="3600"/>
              <a:buNone/>
              <a:defRPr sz="3600">
                <a:solidFill>
                  <a:schemeClr val="lt1"/>
                </a:solidFill>
              </a:defRPr>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pic>
        <p:nvPicPr>
          <p:cNvPr id="25" name="Google Shape;25;p5"/>
          <p:cNvPicPr preferRelativeResize="0"/>
          <p:nvPr/>
        </p:nvPicPr>
        <p:blipFill rotWithShape="1">
          <a:blip r:embed="rId2">
            <a:alphaModFix/>
          </a:blip>
          <a:srcRect/>
          <a:stretch/>
        </p:blipFill>
        <p:spPr>
          <a:xfrm>
            <a:off x="544881" y="582460"/>
            <a:ext cx="7759221" cy="717239"/>
          </a:xfrm>
          <a:prstGeom prst="rect">
            <a:avLst/>
          </a:prstGeom>
          <a:noFill/>
          <a:ln>
            <a:noFill/>
          </a:ln>
        </p:spPr>
      </p:pic>
      <p:pic>
        <p:nvPicPr>
          <p:cNvPr id="26" name="Google Shape;26;p5" descr="R:\CENTRES\NCRM\Publicity\Logos\Other\TAB_col_white_background.png"/>
          <p:cNvPicPr preferRelativeResize="0"/>
          <p:nvPr/>
        </p:nvPicPr>
        <p:blipFill rotWithShape="1">
          <a:blip r:embed="rId3">
            <a:alphaModFix/>
          </a:blip>
          <a:srcRect/>
          <a:stretch/>
        </p:blipFill>
        <p:spPr>
          <a:xfrm>
            <a:off x="11016716" y="9374149"/>
            <a:ext cx="1772744" cy="751250"/>
          </a:xfrm>
          <a:prstGeom prst="rect">
            <a:avLst/>
          </a:prstGeom>
          <a:noFill/>
          <a:ln>
            <a:noFill/>
          </a:ln>
        </p:spPr>
      </p:pic>
      <p:pic>
        <p:nvPicPr>
          <p:cNvPr id="27" name="Google Shape;27;p5" descr="R:\CENTRES\NCRM\Publicity\Logos\Other\298px-University_of_Edinburgh_logo.svg.png"/>
          <p:cNvPicPr preferRelativeResize="0"/>
          <p:nvPr/>
        </p:nvPicPr>
        <p:blipFill rotWithShape="1">
          <a:blip r:embed="rId4">
            <a:alphaModFix/>
          </a:blip>
          <a:srcRect/>
          <a:stretch/>
        </p:blipFill>
        <p:spPr>
          <a:xfrm>
            <a:off x="14043911" y="9336405"/>
            <a:ext cx="756084" cy="761157"/>
          </a:xfrm>
          <a:prstGeom prst="rect">
            <a:avLst/>
          </a:prstGeom>
          <a:noFill/>
          <a:ln>
            <a:noFill/>
          </a:ln>
        </p:spPr>
      </p:pic>
      <p:pic>
        <p:nvPicPr>
          <p:cNvPr id="28" name="Google Shape;28;p5" descr="A picture containing drawing&#10;&#10;Description automatically generated"/>
          <p:cNvPicPr preferRelativeResize="0"/>
          <p:nvPr/>
        </p:nvPicPr>
        <p:blipFill rotWithShape="1">
          <a:blip r:embed="rId5">
            <a:alphaModFix/>
          </a:blip>
          <a:srcRect/>
          <a:stretch/>
        </p:blipFill>
        <p:spPr>
          <a:xfrm>
            <a:off x="2811956" y="9378894"/>
            <a:ext cx="2779533" cy="700533"/>
          </a:xfrm>
          <a:prstGeom prst="rect">
            <a:avLst/>
          </a:prstGeom>
          <a:noFill/>
          <a:ln>
            <a:noFill/>
          </a:ln>
        </p:spPr>
      </p:pic>
      <p:pic>
        <p:nvPicPr>
          <p:cNvPr id="29" name="Google Shape;29;p5"/>
          <p:cNvPicPr preferRelativeResize="0"/>
          <p:nvPr/>
        </p:nvPicPr>
        <p:blipFill rotWithShape="1">
          <a:blip r:embed="rId6">
            <a:alphaModFix/>
          </a:blip>
          <a:srcRect/>
          <a:stretch/>
        </p:blipFill>
        <p:spPr>
          <a:xfrm>
            <a:off x="6732674" y="9426134"/>
            <a:ext cx="3142857" cy="6714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30"/>
        <p:cNvGrpSpPr/>
        <p:nvPr/>
      </p:nvGrpSpPr>
      <p:grpSpPr>
        <a:xfrm>
          <a:off x="0" y="0"/>
          <a:ext cx="0" cy="0"/>
          <a:chOff x="0" y="0"/>
          <a:chExt cx="0" cy="0"/>
        </a:xfrm>
      </p:grpSpPr>
      <p:sp>
        <p:nvSpPr>
          <p:cNvPr id="31" name="Google Shape;31;p6"/>
          <p:cNvSpPr/>
          <p:nvPr/>
        </p:nvSpPr>
        <p:spPr>
          <a:xfrm>
            <a:off x="0" y="1900946"/>
            <a:ext cx="18288000" cy="72582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50" b="0" i="0" u="none" strike="noStrike" cap="none">
              <a:solidFill>
                <a:schemeClr val="lt1"/>
              </a:solidFill>
              <a:latin typeface="Arial"/>
              <a:ea typeface="Arial"/>
              <a:cs typeface="Arial"/>
              <a:sym typeface="Arial"/>
            </a:endParaRPr>
          </a:p>
        </p:txBody>
      </p:sp>
      <p:sp>
        <p:nvSpPr>
          <p:cNvPr id="32" name="Google Shape;32;p6"/>
          <p:cNvSpPr txBox="1">
            <a:spLocks noGrp="1"/>
          </p:cNvSpPr>
          <p:nvPr>
            <p:ph type="ctrTitle"/>
          </p:nvPr>
        </p:nvSpPr>
        <p:spPr>
          <a:xfrm>
            <a:off x="544881" y="2346960"/>
            <a:ext cx="17198238" cy="34412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9000"/>
              <a:buFont typeface="Arial"/>
              <a:buNone/>
              <a:defRPr sz="9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subTitle" idx="1"/>
          </p:nvPr>
        </p:nvSpPr>
        <p:spPr>
          <a:xfrm>
            <a:off x="544881" y="5926332"/>
            <a:ext cx="17198238" cy="27909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lt1"/>
              </a:buClr>
              <a:buSzPts val="3600"/>
              <a:buNone/>
              <a:defRPr sz="3600">
                <a:solidFill>
                  <a:schemeClr val="lt1"/>
                </a:solidFill>
              </a:defRPr>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pic>
        <p:nvPicPr>
          <p:cNvPr id="34" name="Google Shape;34;p6"/>
          <p:cNvPicPr preferRelativeResize="0"/>
          <p:nvPr/>
        </p:nvPicPr>
        <p:blipFill rotWithShape="1">
          <a:blip r:embed="rId2">
            <a:alphaModFix/>
          </a:blip>
          <a:srcRect/>
          <a:stretch/>
        </p:blipFill>
        <p:spPr>
          <a:xfrm>
            <a:off x="544881" y="582460"/>
            <a:ext cx="7759221" cy="717239"/>
          </a:xfrm>
          <a:prstGeom prst="rect">
            <a:avLst/>
          </a:prstGeom>
          <a:noFill/>
          <a:ln>
            <a:noFill/>
          </a:ln>
        </p:spPr>
      </p:pic>
      <p:pic>
        <p:nvPicPr>
          <p:cNvPr id="35" name="Google Shape;35;p6" descr="R:\CENTRES\NCRM\Publicity\Logos\Other\TAB_col_white_background.png"/>
          <p:cNvPicPr preferRelativeResize="0"/>
          <p:nvPr/>
        </p:nvPicPr>
        <p:blipFill rotWithShape="1">
          <a:blip r:embed="rId3">
            <a:alphaModFix/>
          </a:blip>
          <a:srcRect/>
          <a:stretch/>
        </p:blipFill>
        <p:spPr>
          <a:xfrm>
            <a:off x="11016716" y="9374149"/>
            <a:ext cx="1772744" cy="751250"/>
          </a:xfrm>
          <a:prstGeom prst="rect">
            <a:avLst/>
          </a:prstGeom>
          <a:noFill/>
          <a:ln>
            <a:noFill/>
          </a:ln>
        </p:spPr>
      </p:pic>
      <p:pic>
        <p:nvPicPr>
          <p:cNvPr id="36" name="Google Shape;36;p6" descr="R:\CENTRES\NCRM\Publicity\Logos\Other\298px-University_of_Edinburgh_logo.svg.png"/>
          <p:cNvPicPr preferRelativeResize="0"/>
          <p:nvPr/>
        </p:nvPicPr>
        <p:blipFill rotWithShape="1">
          <a:blip r:embed="rId4">
            <a:alphaModFix/>
          </a:blip>
          <a:srcRect/>
          <a:stretch/>
        </p:blipFill>
        <p:spPr>
          <a:xfrm>
            <a:off x="14043911" y="9336405"/>
            <a:ext cx="756084" cy="761157"/>
          </a:xfrm>
          <a:prstGeom prst="rect">
            <a:avLst/>
          </a:prstGeom>
          <a:noFill/>
          <a:ln>
            <a:noFill/>
          </a:ln>
        </p:spPr>
      </p:pic>
      <p:pic>
        <p:nvPicPr>
          <p:cNvPr id="37" name="Google Shape;37;p6" descr="A picture containing drawing&#10;&#10;Description automatically generated"/>
          <p:cNvPicPr preferRelativeResize="0"/>
          <p:nvPr/>
        </p:nvPicPr>
        <p:blipFill rotWithShape="1">
          <a:blip r:embed="rId5">
            <a:alphaModFix/>
          </a:blip>
          <a:srcRect/>
          <a:stretch/>
        </p:blipFill>
        <p:spPr>
          <a:xfrm>
            <a:off x="2811956" y="9378894"/>
            <a:ext cx="2779533" cy="700533"/>
          </a:xfrm>
          <a:prstGeom prst="rect">
            <a:avLst/>
          </a:prstGeom>
          <a:noFill/>
          <a:ln>
            <a:noFill/>
          </a:ln>
        </p:spPr>
      </p:pic>
      <p:pic>
        <p:nvPicPr>
          <p:cNvPr id="38" name="Google Shape;38;p6"/>
          <p:cNvPicPr preferRelativeResize="0"/>
          <p:nvPr/>
        </p:nvPicPr>
        <p:blipFill rotWithShape="1">
          <a:blip r:embed="rId6">
            <a:alphaModFix/>
          </a:blip>
          <a:srcRect/>
          <a:stretch/>
        </p:blipFill>
        <p:spPr>
          <a:xfrm>
            <a:off x="6732674" y="9424774"/>
            <a:ext cx="3142857" cy="6714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39"/>
        <p:cNvGrpSpPr/>
        <p:nvPr/>
      </p:nvGrpSpPr>
      <p:grpSpPr>
        <a:xfrm>
          <a:off x="0" y="0"/>
          <a:ext cx="0" cy="0"/>
          <a:chOff x="0" y="0"/>
          <a:chExt cx="0" cy="0"/>
        </a:xfrm>
      </p:grpSpPr>
      <p:sp>
        <p:nvSpPr>
          <p:cNvPr id="40" name="Google Shape;40;p7"/>
          <p:cNvSpPr/>
          <p:nvPr/>
        </p:nvSpPr>
        <p:spPr>
          <a:xfrm>
            <a:off x="0" y="1900946"/>
            <a:ext cx="18288000" cy="725829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50" b="0" i="0" u="none" strike="noStrike" cap="none">
              <a:solidFill>
                <a:schemeClr val="lt1"/>
              </a:solidFill>
              <a:latin typeface="Arial"/>
              <a:ea typeface="Arial"/>
              <a:cs typeface="Arial"/>
              <a:sym typeface="Arial"/>
            </a:endParaRPr>
          </a:p>
        </p:txBody>
      </p:sp>
      <p:sp>
        <p:nvSpPr>
          <p:cNvPr id="41" name="Google Shape;41;p7"/>
          <p:cNvSpPr txBox="1">
            <a:spLocks noGrp="1"/>
          </p:cNvSpPr>
          <p:nvPr>
            <p:ph type="ctrTitle"/>
          </p:nvPr>
        </p:nvSpPr>
        <p:spPr>
          <a:xfrm>
            <a:off x="544881" y="2346960"/>
            <a:ext cx="17198238" cy="34412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9000"/>
              <a:buFont typeface="Arial"/>
              <a:buNone/>
              <a:defRPr sz="9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subTitle" idx="1"/>
          </p:nvPr>
        </p:nvSpPr>
        <p:spPr>
          <a:xfrm>
            <a:off x="544881" y="5926332"/>
            <a:ext cx="17198238" cy="27909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lt1"/>
              </a:buClr>
              <a:buSzPts val="3600"/>
              <a:buNone/>
              <a:defRPr sz="3600">
                <a:solidFill>
                  <a:schemeClr val="lt1"/>
                </a:solidFill>
              </a:defRPr>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pic>
        <p:nvPicPr>
          <p:cNvPr id="43" name="Google Shape;43;p7"/>
          <p:cNvPicPr preferRelativeResize="0"/>
          <p:nvPr/>
        </p:nvPicPr>
        <p:blipFill rotWithShape="1">
          <a:blip r:embed="rId2">
            <a:alphaModFix/>
          </a:blip>
          <a:srcRect/>
          <a:stretch/>
        </p:blipFill>
        <p:spPr>
          <a:xfrm>
            <a:off x="544881" y="582460"/>
            <a:ext cx="7759221" cy="717239"/>
          </a:xfrm>
          <a:prstGeom prst="rect">
            <a:avLst/>
          </a:prstGeom>
          <a:noFill/>
          <a:ln>
            <a:noFill/>
          </a:ln>
        </p:spPr>
      </p:pic>
      <p:pic>
        <p:nvPicPr>
          <p:cNvPr id="44" name="Google Shape;44;p7" descr="R:\CENTRES\NCRM\Publicity\Logos\Other\TAB_col_white_background.png"/>
          <p:cNvPicPr preferRelativeResize="0"/>
          <p:nvPr/>
        </p:nvPicPr>
        <p:blipFill rotWithShape="1">
          <a:blip r:embed="rId3">
            <a:alphaModFix/>
          </a:blip>
          <a:srcRect/>
          <a:stretch/>
        </p:blipFill>
        <p:spPr>
          <a:xfrm>
            <a:off x="11016716" y="9374149"/>
            <a:ext cx="1772744" cy="751250"/>
          </a:xfrm>
          <a:prstGeom prst="rect">
            <a:avLst/>
          </a:prstGeom>
          <a:noFill/>
          <a:ln>
            <a:noFill/>
          </a:ln>
        </p:spPr>
      </p:pic>
      <p:pic>
        <p:nvPicPr>
          <p:cNvPr id="45" name="Google Shape;45;p7" descr="R:\CENTRES\NCRM\Publicity\Logos\Other\298px-University_of_Edinburgh_logo.svg.png"/>
          <p:cNvPicPr preferRelativeResize="0"/>
          <p:nvPr/>
        </p:nvPicPr>
        <p:blipFill rotWithShape="1">
          <a:blip r:embed="rId4">
            <a:alphaModFix/>
          </a:blip>
          <a:srcRect/>
          <a:stretch/>
        </p:blipFill>
        <p:spPr>
          <a:xfrm>
            <a:off x="14043911" y="9336405"/>
            <a:ext cx="756084" cy="761157"/>
          </a:xfrm>
          <a:prstGeom prst="rect">
            <a:avLst/>
          </a:prstGeom>
          <a:noFill/>
          <a:ln>
            <a:noFill/>
          </a:ln>
        </p:spPr>
      </p:pic>
      <p:pic>
        <p:nvPicPr>
          <p:cNvPr id="46" name="Google Shape;46;p7" descr="A picture containing drawing&#10;&#10;Description automatically generated"/>
          <p:cNvPicPr preferRelativeResize="0"/>
          <p:nvPr/>
        </p:nvPicPr>
        <p:blipFill rotWithShape="1">
          <a:blip r:embed="rId5">
            <a:alphaModFix/>
          </a:blip>
          <a:srcRect/>
          <a:stretch/>
        </p:blipFill>
        <p:spPr>
          <a:xfrm>
            <a:off x="2811956" y="9378894"/>
            <a:ext cx="2779533" cy="700533"/>
          </a:xfrm>
          <a:prstGeom prst="rect">
            <a:avLst/>
          </a:prstGeom>
          <a:noFill/>
          <a:ln>
            <a:noFill/>
          </a:ln>
        </p:spPr>
      </p:pic>
      <p:pic>
        <p:nvPicPr>
          <p:cNvPr id="47" name="Google Shape;47;p7"/>
          <p:cNvPicPr preferRelativeResize="0"/>
          <p:nvPr/>
        </p:nvPicPr>
        <p:blipFill rotWithShape="1">
          <a:blip r:embed="rId6">
            <a:alphaModFix/>
          </a:blip>
          <a:srcRect/>
          <a:stretch/>
        </p:blipFill>
        <p:spPr>
          <a:xfrm>
            <a:off x="6732674" y="9424774"/>
            <a:ext cx="3142857" cy="6714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4">
  <p:cSld name="Title Slide 4">
    <p:spTree>
      <p:nvGrpSpPr>
        <p:cNvPr id="1" name="Shape 48"/>
        <p:cNvGrpSpPr/>
        <p:nvPr/>
      </p:nvGrpSpPr>
      <p:grpSpPr>
        <a:xfrm>
          <a:off x="0" y="0"/>
          <a:ext cx="0" cy="0"/>
          <a:chOff x="0" y="0"/>
          <a:chExt cx="0" cy="0"/>
        </a:xfrm>
      </p:grpSpPr>
      <p:sp>
        <p:nvSpPr>
          <p:cNvPr id="49" name="Google Shape;49;p8"/>
          <p:cNvSpPr/>
          <p:nvPr/>
        </p:nvSpPr>
        <p:spPr>
          <a:xfrm>
            <a:off x="0" y="1900946"/>
            <a:ext cx="18288000" cy="725829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50" b="0" i="0" u="none" strike="noStrike" cap="none">
              <a:solidFill>
                <a:schemeClr val="lt1"/>
              </a:solidFill>
              <a:latin typeface="Arial"/>
              <a:ea typeface="Arial"/>
              <a:cs typeface="Arial"/>
              <a:sym typeface="Arial"/>
            </a:endParaRPr>
          </a:p>
        </p:txBody>
      </p:sp>
      <p:sp>
        <p:nvSpPr>
          <p:cNvPr id="50" name="Google Shape;50;p8"/>
          <p:cNvSpPr txBox="1">
            <a:spLocks noGrp="1"/>
          </p:cNvSpPr>
          <p:nvPr>
            <p:ph type="ctrTitle"/>
          </p:nvPr>
        </p:nvSpPr>
        <p:spPr>
          <a:xfrm>
            <a:off x="544881" y="2346960"/>
            <a:ext cx="17198238" cy="34412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9000"/>
              <a:buFont typeface="Arial"/>
              <a:buNone/>
              <a:defRPr sz="9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subTitle" idx="1"/>
          </p:nvPr>
        </p:nvSpPr>
        <p:spPr>
          <a:xfrm>
            <a:off x="544881" y="5926332"/>
            <a:ext cx="17198238" cy="27909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lt1"/>
              </a:buClr>
              <a:buSzPts val="3600"/>
              <a:buNone/>
              <a:defRPr sz="3600">
                <a:solidFill>
                  <a:schemeClr val="lt1"/>
                </a:solidFill>
              </a:defRPr>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pic>
        <p:nvPicPr>
          <p:cNvPr id="52" name="Google Shape;52;p8"/>
          <p:cNvPicPr preferRelativeResize="0"/>
          <p:nvPr/>
        </p:nvPicPr>
        <p:blipFill rotWithShape="1">
          <a:blip r:embed="rId2">
            <a:alphaModFix/>
          </a:blip>
          <a:srcRect/>
          <a:stretch/>
        </p:blipFill>
        <p:spPr>
          <a:xfrm>
            <a:off x="544881" y="582460"/>
            <a:ext cx="7759221" cy="717239"/>
          </a:xfrm>
          <a:prstGeom prst="rect">
            <a:avLst/>
          </a:prstGeom>
          <a:noFill/>
          <a:ln>
            <a:noFill/>
          </a:ln>
        </p:spPr>
      </p:pic>
      <p:pic>
        <p:nvPicPr>
          <p:cNvPr id="53" name="Google Shape;53;p8" descr="R:\CENTRES\NCRM\Publicity\Logos\Other\TAB_col_white_background.png"/>
          <p:cNvPicPr preferRelativeResize="0"/>
          <p:nvPr/>
        </p:nvPicPr>
        <p:blipFill rotWithShape="1">
          <a:blip r:embed="rId3">
            <a:alphaModFix/>
          </a:blip>
          <a:srcRect/>
          <a:stretch/>
        </p:blipFill>
        <p:spPr>
          <a:xfrm>
            <a:off x="11016716" y="9374149"/>
            <a:ext cx="1772744" cy="751250"/>
          </a:xfrm>
          <a:prstGeom prst="rect">
            <a:avLst/>
          </a:prstGeom>
          <a:noFill/>
          <a:ln>
            <a:noFill/>
          </a:ln>
        </p:spPr>
      </p:pic>
      <p:pic>
        <p:nvPicPr>
          <p:cNvPr id="54" name="Google Shape;54;p8" descr="R:\CENTRES\NCRM\Publicity\Logos\Other\298px-University_of_Edinburgh_logo.svg.png"/>
          <p:cNvPicPr preferRelativeResize="0"/>
          <p:nvPr/>
        </p:nvPicPr>
        <p:blipFill rotWithShape="1">
          <a:blip r:embed="rId4">
            <a:alphaModFix/>
          </a:blip>
          <a:srcRect/>
          <a:stretch/>
        </p:blipFill>
        <p:spPr>
          <a:xfrm>
            <a:off x="14043911" y="9336405"/>
            <a:ext cx="756084" cy="761157"/>
          </a:xfrm>
          <a:prstGeom prst="rect">
            <a:avLst/>
          </a:prstGeom>
          <a:noFill/>
          <a:ln>
            <a:noFill/>
          </a:ln>
        </p:spPr>
      </p:pic>
      <p:pic>
        <p:nvPicPr>
          <p:cNvPr id="55" name="Google Shape;55;p8" descr="A picture containing drawing&#10;&#10;Description automatically generated"/>
          <p:cNvPicPr preferRelativeResize="0"/>
          <p:nvPr/>
        </p:nvPicPr>
        <p:blipFill rotWithShape="1">
          <a:blip r:embed="rId5">
            <a:alphaModFix/>
          </a:blip>
          <a:srcRect/>
          <a:stretch/>
        </p:blipFill>
        <p:spPr>
          <a:xfrm>
            <a:off x="2811956" y="9378894"/>
            <a:ext cx="2779533" cy="700533"/>
          </a:xfrm>
          <a:prstGeom prst="rect">
            <a:avLst/>
          </a:prstGeom>
          <a:noFill/>
          <a:ln>
            <a:noFill/>
          </a:ln>
        </p:spPr>
      </p:pic>
      <p:pic>
        <p:nvPicPr>
          <p:cNvPr id="56" name="Google Shape;56;p8"/>
          <p:cNvPicPr preferRelativeResize="0"/>
          <p:nvPr/>
        </p:nvPicPr>
        <p:blipFill rotWithShape="1">
          <a:blip r:embed="rId6">
            <a:alphaModFix/>
          </a:blip>
          <a:srcRect/>
          <a:stretch/>
        </p:blipFill>
        <p:spPr>
          <a:xfrm>
            <a:off x="6732674" y="9426134"/>
            <a:ext cx="3142857" cy="6714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544881" y="1451654"/>
            <a:ext cx="17179188" cy="498034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9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544881" y="6472479"/>
            <a:ext cx="17179188" cy="283916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97989C"/>
              </a:buClr>
              <a:buSzPts val="3600"/>
              <a:buNone/>
              <a:defRPr sz="3600">
                <a:solidFill>
                  <a:srgbClr val="97989C"/>
                </a:solidFill>
              </a:defRPr>
            </a:lvl1pPr>
            <a:lvl2pPr marL="914400" lvl="1" indent="-228600" algn="l">
              <a:lnSpc>
                <a:spcPct val="90000"/>
              </a:lnSpc>
              <a:spcBef>
                <a:spcPts val="750"/>
              </a:spcBef>
              <a:spcAft>
                <a:spcPts val="0"/>
              </a:spcAft>
              <a:buClr>
                <a:srgbClr val="97989C"/>
              </a:buClr>
              <a:buSzPts val="3000"/>
              <a:buNone/>
              <a:defRPr sz="3000">
                <a:solidFill>
                  <a:srgbClr val="97989C"/>
                </a:solidFill>
              </a:defRPr>
            </a:lvl2pPr>
            <a:lvl3pPr marL="1371600" lvl="2" indent="-228600" algn="l">
              <a:lnSpc>
                <a:spcPct val="90000"/>
              </a:lnSpc>
              <a:spcBef>
                <a:spcPts val="750"/>
              </a:spcBef>
              <a:spcAft>
                <a:spcPts val="0"/>
              </a:spcAft>
              <a:buClr>
                <a:srgbClr val="97989C"/>
              </a:buClr>
              <a:buSzPts val="2700"/>
              <a:buNone/>
              <a:defRPr sz="2700">
                <a:solidFill>
                  <a:srgbClr val="97989C"/>
                </a:solidFill>
              </a:defRPr>
            </a:lvl3pPr>
            <a:lvl4pPr marL="1828800" lvl="3" indent="-228600" algn="l">
              <a:lnSpc>
                <a:spcPct val="90000"/>
              </a:lnSpc>
              <a:spcBef>
                <a:spcPts val="750"/>
              </a:spcBef>
              <a:spcAft>
                <a:spcPts val="0"/>
              </a:spcAft>
              <a:buClr>
                <a:srgbClr val="97989C"/>
              </a:buClr>
              <a:buSzPts val="2400"/>
              <a:buNone/>
              <a:defRPr sz="2400">
                <a:solidFill>
                  <a:srgbClr val="97989C"/>
                </a:solidFill>
              </a:defRPr>
            </a:lvl4pPr>
            <a:lvl5pPr marL="2286000" lvl="4" indent="-228600" algn="l">
              <a:lnSpc>
                <a:spcPct val="90000"/>
              </a:lnSpc>
              <a:spcBef>
                <a:spcPts val="750"/>
              </a:spcBef>
              <a:spcAft>
                <a:spcPts val="0"/>
              </a:spcAft>
              <a:buClr>
                <a:srgbClr val="97989C"/>
              </a:buClr>
              <a:buSzPts val="2400"/>
              <a:buNone/>
              <a:defRPr sz="2400">
                <a:solidFill>
                  <a:srgbClr val="97989C"/>
                </a:solidFill>
              </a:defRPr>
            </a:lvl5pPr>
            <a:lvl6pPr marL="2743200" lvl="5" indent="-228600" algn="l">
              <a:lnSpc>
                <a:spcPct val="90000"/>
              </a:lnSpc>
              <a:spcBef>
                <a:spcPts val="750"/>
              </a:spcBef>
              <a:spcAft>
                <a:spcPts val="0"/>
              </a:spcAft>
              <a:buClr>
                <a:srgbClr val="97989C"/>
              </a:buClr>
              <a:buSzPts val="2400"/>
              <a:buNone/>
              <a:defRPr sz="2400">
                <a:solidFill>
                  <a:srgbClr val="97989C"/>
                </a:solidFill>
              </a:defRPr>
            </a:lvl6pPr>
            <a:lvl7pPr marL="3200400" lvl="6" indent="-228600" algn="l">
              <a:lnSpc>
                <a:spcPct val="90000"/>
              </a:lnSpc>
              <a:spcBef>
                <a:spcPts val="750"/>
              </a:spcBef>
              <a:spcAft>
                <a:spcPts val="0"/>
              </a:spcAft>
              <a:buClr>
                <a:srgbClr val="97989C"/>
              </a:buClr>
              <a:buSzPts val="2400"/>
              <a:buNone/>
              <a:defRPr sz="2400">
                <a:solidFill>
                  <a:srgbClr val="97989C"/>
                </a:solidFill>
              </a:defRPr>
            </a:lvl7pPr>
            <a:lvl8pPr marL="3657600" lvl="7" indent="-228600" algn="l">
              <a:lnSpc>
                <a:spcPct val="90000"/>
              </a:lnSpc>
              <a:spcBef>
                <a:spcPts val="750"/>
              </a:spcBef>
              <a:spcAft>
                <a:spcPts val="0"/>
              </a:spcAft>
              <a:buClr>
                <a:srgbClr val="97989C"/>
              </a:buClr>
              <a:buSzPts val="2400"/>
              <a:buNone/>
              <a:defRPr sz="2400">
                <a:solidFill>
                  <a:srgbClr val="97989C"/>
                </a:solidFill>
              </a:defRPr>
            </a:lvl8pPr>
            <a:lvl9pPr marL="4114800" lvl="8" indent="-228600" algn="l">
              <a:lnSpc>
                <a:spcPct val="90000"/>
              </a:lnSpc>
              <a:spcBef>
                <a:spcPts val="750"/>
              </a:spcBef>
              <a:spcAft>
                <a:spcPts val="0"/>
              </a:spcAft>
              <a:buClr>
                <a:srgbClr val="97989C"/>
              </a:buClr>
              <a:buSzPts val="2400"/>
              <a:buNone/>
              <a:defRPr sz="2400">
                <a:solidFill>
                  <a:srgbClr val="97989C"/>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544881" y="1451654"/>
            <a:ext cx="17198238"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544881" y="3759413"/>
            <a:ext cx="17198238" cy="556746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544881" y="1451654"/>
            <a:ext cx="17198238" cy="14594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1"/>
          <p:cNvSpPr txBox="1">
            <a:spLocks noGrp="1"/>
          </p:cNvSpPr>
          <p:nvPr>
            <p:ph type="body" idx="1"/>
          </p:nvPr>
        </p:nvSpPr>
        <p:spPr>
          <a:xfrm>
            <a:off x="544881" y="3268131"/>
            <a:ext cx="8428452" cy="60739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6" name="Google Shape;66;p11"/>
          <p:cNvSpPr txBox="1">
            <a:spLocks noGrp="1"/>
          </p:cNvSpPr>
          <p:nvPr>
            <p:ph type="body" idx="2"/>
          </p:nvPr>
        </p:nvSpPr>
        <p:spPr>
          <a:xfrm>
            <a:off x="9295878" y="3268131"/>
            <a:ext cx="8447241" cy="60739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7"/>
        <p:cNvGrpSpPr/>
        <p:nvPr/>
      </p:nvGrpSpPr>
      <p:grpSpPr>
        <a:xfrm>
          <a:off x="0" y="0"/>
          <a:ext cx="0" cy="0"/>
          <a:chOff x="0" y="0"/>
          <a:chExt cx="0" cy="0"/>
        </a:xfrm>
      </p:grpSpPr>
      <p:sp>
        <p:nvSpPr>
          <p:cNvPr id="68" name="Google Shape;68;p12"/>
          <p:cNvSpPr txBox="1">
            <a:spLocks noGrp="1"/>
          </p:cNvSpPr>
          <p:nvPr>
            <p:ph type="body" idx="1"/>
          </p:nvPr>
        </p:nvSpPr>
        <p:spPr>
          <a:xfrm>
            <a:off x="540118" y="3268131"/>
            <a:ext cx="8418668" cy="102938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69" name="Google Shape;69;p12"/>
          <p:cNvSpPr txBox="1">
            <a:spLocks noGrp="1"/>
          </p:cNvSpPr>
          <p:nvPr>
            <p:ph type="body" idx="2"/>
          </p:nvPr>
        </p:nvSpPr>
        <p:spPr>
          <a:xfrm>
            <a:off x="540118" y="4503999"/>
            <a:ext cx="8418668" cy="48381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0" name="Google Shape;70;p12"/>
          <p:cNvSpPr txBox="1">
            <a:spLocks noGrp="1"/>
          </p:cNvSpPr>
          <p:nvPr>
            <p:ph type="body" idx="3"/>
          </p:nvPr>
        </p:nvSpPr>
        <p:spPr>
          <a:xfrm>
            <a:off x="9295878" y="3268131"/>
            <a:ext cx="8452005" cy="102938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71" name="Google Shape;71;p12"/>
          <p:cNvSpPr txBox="1">
            <a:spLocks noGrp="1"/>
          </p:cNvSpPr>
          <p:nvPr>
            <p:ph type="body" idx="4"/>
          </p:nvPr>
        </p:nvSpPr>
        <p:spPr>
          <a:xfrm>
            <a:off x="9295878" y="4503999"/>
            <a:ext cx="8452005" cy="48381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2" name="Google Shape;72;p12"/>
          <p:cNvSpPr txBox="1">
            <a:spLocks noGrp="1"/>
          </p:cNvSpPr>
          <p:nvPr>
            <p:ph type="title"/>
          </p:nvPr>
        </p:nvSpPr>
        <p:spPr>
          <a:xfrm>
            <a:off x="544881" y="1451654"/>
            <a:ext cx="17198238" cy="14594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body" idx="1"/>
          </p:nvPr>
        </p:nvSpPr>
        <p:spPr>
          <a:xfrm>
            <a:off x="544881" y="3759413"/>
            <a:ext cx="17198238" cy="5567468"/>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Arial"/>
                <a:ea typeface="Arial"/>
                <a:cs typeface="Arial"/>
                <a:sym typeface="Arial"/>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 name="Google Shape;11;p3"/>
          <p:cNvSpPr txBox="1">
            <a:spLocks noGrp="1"/>
          </p:cNvSpPr>
          <p:nvPr>
            <p:ph type="title"/>
          </p:nvPr>
        </p:nvSpPr>
        <p:spPr>
          <a:xfrm>
            <a:off x="544881" y="1451654"/>
            <a:ext cx="17198238"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5400"/>
              <a:buFont typeface="Arial"/>
              <a:buNone/>
              <a:defRPr sz="5400" b="1"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 name="Google Shape;12;p3"/>
          <p:cNvPicPr preferRelativeResize="0"/>
          <p:nvPr/>
        </p:nvPicPr>
        <p:blipFill rotWithShape="1">
          <a:blip r:embed="rId15">
            <a:alphaModFix/>
          </a:blip>
          <a:srcRect/>
          <a:stretch/>
        </p:blipFill>
        <p:spPr>
          <a:xfrm>
            <a:off x="0" y="9704541"/>
            <a:ext cx="18288000" cy="5824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crm.ac.uk/resources/online/all/?id=2085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gavinsimpson.github.io/physalia-gam-course/day-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avinsimpson.github.io/physalia-gam-course/day-2"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544881" y="3207938"/>
            <a:ext cx="17198238" cy="315310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5"/>
              </a:buClr>
              <a:buSzPts val="6600"/>
              <a:buFont typeface="Arial"/>
              <a:buNone/>
            </a:pPr>
            <a:r>
              <a:rPr lang="en-GB" sz="6600" dirty="0"/>
              <a:t>Generalised additive models</a:t>
            </a:r>
            <a:br>
              <a:rPr lang="en-GB" sz="6600" dirty="0"/>
            </a:br>
            <a:r>
              <a:rPr lang="en-GB" sz="4800" dirty="0"/>
              <a:t> </a:t>
            </a:r>
            <a:endParaRPr sz="6600" dirty="0"/>
          </a:p>
        </p:txBody>
      </p:sp>
      <p:sp>
        <p:nvSpPr>
          <p:cNvPr id="90" name="Google Shape;90;p1"/>
          <p:cNvSpPr txBox="1">
            <a:spLocks noGrp="1"/>
          </p:cNvSpPr>
          <p:nvPr>
            <p:ph type="subTitle" idx="1"/>
          </p:nvPr>
        </p:nvSpPr>
        <p:spPr>
          <a:xfrm>
            <a:off x="544881" y="6780811"/>
            <a:ext cx="17198238" cy="3015958"/>
          </a:xfrm>
          <a:prstGeom prst="rect">
            <a:avLst/>
          </a:prstGeom>
          <a:noFill/>
          <a:ln>
            <a:noFill/>
          </a:ln>
        </p:spPr>
        <p:txBody>
          <a:bodyPr spcFirstLastPara="1" wrap="square" lIns="91425" tIns="45700" rIns="91425" bIns="45700" anchor="t" anchorCtr="0">
            <a:normAutofit/>
          </a:bodyPr>
          <a:lstStyle/>
          <a:p>
            <a:pPr marL="0" indent="0"/>
            <a:r>
              <a:rPr lang="en-GB" dirty="0"/>
              <a:t>Sophie Lee, PhD</a:t>
            </a:r>
          </a:p>
          <a:p>
            <a:pPr marL="0" indent="0"/>
            <a:br>
              <a:rPr lang="en-GB" dirty="0"/>
            </a:br>
            <a:r>
              <a:rPr lang="en-GB" sz="1800" dirty="0"/>
              <a:t>Full resource, see: </a:t>
            </a:r>
            <a:r>
              <a:rPr lang="en-GB" sz="1800" u="sng" dirty="0">
                <a:solidFill>
                  <a:srgbClr val="7F7F7F"/>
                </a:solidFill>
                <a:effectLst/>
                <a:latin typeface="Arial" panose="020B0604020202020204" pitchFamily="34" charset="0"/>
                <a:ea typeface="Arial" panose="020B0604020202020204" pitchFamily="34" charset="0"/>
                <a:hlinkClick r:id="rId3"/>
              </a:rPr>
              <a:t>https://www.ncrm.ac.uk/resources/online/all/?id=20851</a:t>
            </a:r>
            <a:endParaRPr lang="en-GB" sz="1800" dirty="0">
              <a:effectLst/>
              <a:latin typeface="Arial" panose="020B0604020202020204" pitchFamily="34" charset="0"/>
              <a:ea typeface="Arial" panose="020B0604020202020204" pitchFamily="34" charset="0"/>
            </a:endParaRPr>
          </a:p>
          <a:p>
            <a:pPr marL="0" lvl="0" indent="0" algn="ctr" rtl="0">
              <a:lnSpc>
                <a:spcPct val="90000"/>
              </a:lnSpc>
              <a:spcBef>
                <a:spcPts val="1500"/>
              </a:spcBef>
              <a:spcAft>
                <a:spcPts val="0"/>
              </a:spcAft>
              <a:buClr>
                <a:schemeClr val="accent5"/>
              </a:buClr>
              <a:buSzPts val="36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5937"/>
    </mc:Choice>
    <mc:Fallback xmlns="">
      <p:transition spd="slow" advTm="59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26dcc37ccf_0_79"/>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Smoothing splines</a:t>
            </a:r>
            <a:endParaRPr/>
          </a:p>
        </p:txBody>
      </p:sp>
      <p:sp>
        <p:nvSpPr>
          <p:cNvPr id="163" name="Google Shape;163;g326dcc37ccf_0_79"/>
          <p:cNvSpPr txBox="1">
            <a:spLocks noGrp="1"/>
          </p:cNvSpPr>
          <p:nvPr>
            <p:ph type="body" idx="1"/>
          </p:nvPr>
        </p:nvSpPr>
        <p:spPr>
          <a:xfrm>
            <a:off x="544875" y="3250501"/>
            <a:ext cx="17198100" cy="6076200"/>
          </a:xfrm>
          <a:prstGeom prst="rect">
            <a:avLst/>
          </a:prstGeom>
        </p:spPr>
        <p:txBody>
          <a:bodyPr spcFirstLastPara="1" wrap="square" lIns="91425" tIns="45700" rIns="91425" bIns="45700" anchor="t" anchorCtr="0">
            <a:normAutofit/>
          </a:bodyPr>
          <a:lstStyle/>
          <a:p>
            <a:pPr marL="457200" lvl="0" indent="-342900" algn="l" rtl="0">
              <a:lnSpc>
                <a:spcPct val="150000"/>
              </a:lnSpc>
              <a:spcBef>
                <a:spcPts val="1500"/>
              </a:spcBef>
              <a:spcAft>
                <a:spcPts val="0"/>
              </a:spcAft>
              <a:buSzPts val="1800"/>
              <a:buChar char="●"/>
            </a:pPr>
            <a:r>
              <a:rPr lang="en-GB"/>
              <a:t>Coefficients estimated by maximising </a:t>
            </a:r>
            <a:r>
              <a:rPr lang="en-GB" b="1"/>
              <a:t>penalised log-likelihood</a:t>
            </a:r>
            <a:endParaRPr b="1"/>
          </a:p>
          <a:p>
            <a:pPr marL="457200" lvl="0" indent="0" algn="l" rtl="0">
              <a:lnSpc>
                <a:spcPct val="150000"/>
              </a:lnSpc>
              <a:spcBef>
                <a:spcPts val="1500"/>
              </a:spcBef>
              <a:spcAft>
                <a:spcPts val="0"/>
              </a:spcAft>
              <a:buNone/>
            </a:pPr>
            <a:endParaRPr b="1"/>
          </a:p>
          <a:p>
            <a:pPr marL="457200" lvl="0" indent="-342900" algn="l" rtl="0">
              <a:lnSpc>
                <a:spcPct val="150000"/>
              </a:lnSpc>
              <a:spcBef>
                <a:spcPts val="1500"/>
              </a:spcBef>
              <a:spcAft>
                <a:spcPts val="0"/>
              </a:spcAft>
              <a:buSzPts val="1800"/>
              <a:buChar char="●"/>
            </a:pPr>
            <a:r>
              <a:rPr lang="en-GB"/>
              <a:t>Penalty ensures model doesn’t overfit the data</a:t>
            </a:r>
            <a:endParaRPr/>
          </a:p>
          <a:p>
            <a:pPr marL="457200" lvl="0" indent="-342900" algn="l" rtl="0">
              <a:lnSpc>
                <a:spcPct val="150000"/>
              </a:lnSpc>
              <a:spcBef>
                <a:spcPts val="0"/>
              </a:spcBef>
              <a:spcAft>
                <a:spcPts val="0"/>
              </a:spcAft>
              <a:buSzPts val="1800"/>
              <a:buChar char="●"/>
            </a:pPr>
            <a:r>
              <a:rPr lang="en-GB"/>
              <a:t>λ: smoothing penalty parameter</a:t>
            </a:r>
            <a:endParaRPr/>
          </a:p>
          <a:p>
            <a:pPr marL="457200" lvl="0" indent="-342900" algn="l" rtl="0">
              <a:lnSpc>
                <a:spcPct val="150000"/>
              </a:lnSpc>
              <a:spcBef>
                <a:spcPts val="0"/>
              </a:spcBef>
              <a:spcAft>
                <a:spcPts val="0"/>
              </a:spcAft>
              <a:buSzPts val="1800"/>
              <a:buChar char="●"/>
            </a:pPr>
            <a:r>
              <a:rPr lang="en-GB"/>
              <a:t>W: measure of ‘wiggliness’ </a:t>
            </a:r>
            <a:endParaRPr/>
          </a:p>
        </p:txBody>
      </p:sp>
      <p:pic>
        <p:nvPicPr>
          <p:cNvPr id="164" name="Google Shape;164;g326dcc37ccf_0_79"/>
          <p:cNvPicPr preferRelativeResize="0"/>
          <p:nvPr/>
        </p:nvPicPr>
        <p:blipFill>
          <a:blip r:embed="rId3">
            <a:alphaModFix/>
          </a:blip>
          <a:stretch>
            <a:fillRect/>
          </a:stretch>
        </p:blipFill>
        <p:spPr>
          <a:xfrm>
            <a:off x="4740763" y="4463963"/>
            <a:ext cx="8806325" cy="749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3212"/>
    </mc:Choice>
    <mc:Fallback xmlns="">
      <p:transition spd="slow" advTm="1321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26dcc37ccf_0_86"/>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How wiggly?</a:t>
            </a:r>
            <a:endParaRPr/>
          </a:p>
        </p:txBody>
      </p:sp>
      <p:sp>
        <p:nvSpPr>
          <p:cNvPr id="171" name="Google Shape;171;g326dcc37ccf_0_86"/>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457200" lvl="0" indent="-342900" algn="l" rtl="0">
              <a:lnSpc>
                <a:spcPct val="150000"/>
              </a:lnSpc>
              <a:spcBef>
                <a:spcPts val="1500"/>
              </a:spcBef>
              <a:spcAft>
                <a:spcPts val="0"/>
              </a:spcAft>
              <a:buSzPts val="1800"/>
              <a:buChar char="●"/>
            </a:pPr>
            <a:r>
              <a:rPr lang="en-GB"/>
              <a:t>Wiggliness is determined by number of </a:t>
            </a:r>
            <a:r>
              <a:rPr lang="en-GB" b="1"/>
              <a:t>knots</a:t>
            </a:r>
            <a:r>
              <a:rPr lang="en-GB"/>
              <a:t> (turning points)</a:t>
            </a:r>
            <a:endParaRPr/>
          </a:p>
          <a:p>
            <a:pPr marL="457200" lvl="0" indent="-342900" algn="l" rtl="0">
              <a:lnSpc>
                <a:spcPct val="150000"/>
              </a:lnSpc>
              <a:spcBef>
                <a:spcPts val="0"/>
              </a:spcBef>
              <a:spcAft>
                <a:spcPts val="0"/>
              </a:spcAft>
              <a:buSzPts val="1800"/>
              <a:buChar char="●"/>
            </a:pPr>
            <a:r>
              <a:rPr lang="en-GB"/>
              <a:t>Larger k, more wiggly the smooth</a:t>
            </a:r>
            <a:endParaRPr/>
          </a:p>
        </p:txBody>
      </p:sp>
      <p:pic>
        <p:nvPicPr>
          <p:cNvPr id="172" name="Google Shape;172;g326dcc37ccf_0_86"/>
          <p:cNvPicPr preferRelativeResize="0"/>
          <p:nvPr/>
        </p:nvPicPr>
        <p:blipFill>
          <a:blip r:embed="rId4">
            <a:alphaModFix/>
          </a:blip>
          <a:stretch>
            <a:fillRect/>
          </a:stretch>
        </p:blipFill>
        <p:spPr>
          <a:xfrm>
            <a:off x="6832125" y="5954725"/>
            <a:ext cx="4623600" cy="181090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6236"/>
    </mc:Choice>
    <mc:Fallback xmlns="">
      <p:transition spd="slow" advTm="462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g326dcc37ccf_0_95"/>
          <p:cNvPicPr preferRelativeResize="0"/>
          <p:nvPr/>
        </p:nvPicPr>
        <p:blipFill>
          <a:blip r:embed="rId3">
            <a:alphaModFix/>
          </a:blip>
          <a:stretch>
            <a:fillRect/>
          </a:stretch>
        </p:blipFill>
        <p:spPr>
          <a:xfrm>
            <a:off x="0" y="820100"/>
            <a:ext cx="18288001" cy="7939750"/>
          </a:xfrm>
          <a:prstGeom prst="rect">
            <a:avLst/>
          </a:prstGeom>
          <a:noFill/>
          <a:ln>
            <a:noFill/>
          </a:ln>
        </p:spPr>
      </p:pic>
      <p:sp>
        <p:nvSpPr>
          <p:cNvPr id="179" name="Google Shape;179;g326dcc37ccf_0_95"/>
          <p:cNvSpPr txBox="1"/>
          <p:nvPr/>
        </p:nvSpPr>
        <p:spPr>
          <a:xfrm>
            <a:off x="164425" y="8759850"/>
            <a:ext cx="125229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a:solidFill>
                  <a:schemeClr val="dk1"/>
                </a:solidFill>
              </a:rPr>
              <a:t>Source: https://noamross.github.io/gams-in-r-course/chapter1</a:t>
            </a:r>
            <a:endParaRPr/>
          </a:p>
        </p:txBody>
      </p:sp>
    </p:spTree>
  </p:cSld>
  <p:clrMapOvr>
    <a:masterClrMapping/>
  </p:clrMapOvr>
  <mc:AlternateContent xmlns:mc="http://schemas.openxmlformats.org/markup-compatibility/2006" xmlns:p14="http://schemas.microsoft.com/office/powerpoint/2010/main">
    <mc:Choice Requires="p14">
      <p:transition spd="slow" p14:dur="2000" advTm="51484"/>
    </mc:Choice>
    <mc:Fallback xmlns="">
      <p:transition spd="slow" advTm="5148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26dcc37ccf_0_103"/>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How wiggly?</a:t>
            </a:r>
            <a:endParaRPr/>
          </a:p>
        </p:txBody>
      </p:sp>
      <p:sp>
        <p:nvSpPr>
          <p:cNvPr id="186" name="Google Shape;186;g326dcc37ccf_0_103"/>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457200" lvl="0" indent="-342900" algn="l" rtl="0">
              <a:lnSpc>
                <a:spcPct val="150000"/>
              </a:lnSpc>
              <a:spcBef>
                <a:spcPts val="1500"/>
              </a:spcBef>
              <a:spcAft>
                <a:spcPts val="0"/>
              </a:spcAft>
              <a:buSzPts val="1800"/>
              <a:buChar char="●"/>
            </a:pPr>
            <a:r>
              <a:rPr lang="en-GB"/>
              <a:t>k is estimated alongside the model fit</a:t>
            </a:r>
            <a:endParaRPr/>
          </a:p>
          <a:p>
            <a:pPr marL="457200" lvl="0" indent="-342900" algn="l" rtl="0">
              <a:lnSpc>
                <a:spcPct val="150000"/>
              </a:lnSpc>
              <a:spcBef>
                <a:spcPts val="0"/>
              </a:spcBef>
              <a:spcAft>
                <a:spcPts val="0"/>
              </a:spcAft>
              <a:buSzPts val="1800"/>
              <a:buChar char="●"/>
            </a:pPr>
            <a:r>
              <a:rPr lang="en-GB"/>
              <a:t>In reality, specify a maximum number of knots</a:t>
            </a:r>
            <a:endParaRPr/>
          </a:p>
          <a:p>
            <a:pPr marL="457200" lvl="0" indent="-342900" algn="l" rtl="0">
              <a:lnSpc>
                <a:spcPct val="150000"/>
              </a:lnSpc>
              <a:spcBef>
                <a:spcPts val="0"/>
              </a:spcBef>
              <a:spcAft>
                <a:spcPts val="0"/>
              </a:spcAft>
              <a:buSzPts val="1800"/>
              <a:buChar char="●"/>
            </a:pPr>
            <a:r>
              <a:rPr lang="en-GB"/>
              <a:t>Larger maximum - higher computational cost</a:t>
            </a:r>
            <a:endParaRPr/>
          </a:p>
          <a:p>
            <a:pPr marL="457200" lvl="0" indent="0" algn="l" rtl="0">
              <a:lnSpc>
                <a:spcPct val="150000"/>
              </a:lnSpc>
              <a:spcBef>
                <a:spcPts val="1500"/>
              </a:spcBef>
              <a:spcAft>
                <a:spcPts val="0"/>
              </a:spcAft>
              <a:buNone/>
            </a:pPr>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7749"/>
    </mc:Choice>
    <mc:Fallback xmlns="">
      <p:transition spd="slow" advTm="67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
          <p:cNvSpPr txBox="1"/>
          <p:nvPr/>
        </p:nvSpPr>
        <p:spPr>
          <a:xfrm>
            <a:off x="0" y="5396957"/>
            <a:ext cx="18288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0" i="0" u="none" strike="noStrike" cap="none">
                <a:solidFill>
                  <a:schemeClr val="lt1"/>
                </a:solidFill>
                <a:latin typeface="Arial"/>
                <a:ea typeface="Arial"/>
                <a:cs typeface="Arial"/>
                <a:sym typeface="Arial"/>
              </a:rPr>
              <a:t>www.ncrm.ac.uk</a:t>
            </a:r>
            <a:endParaRPr/>
          </a:p>
        </p:txBody>
      </p:sp>
    </p:spTree>
  </p:cSld>
  <p:clrMapOvr>
    <a:masterClrMapping/>
  </p:clrMapOvr>
  <mc:AlternateContent xmlns:mc="http://schemas.openxmlformats.org/markup-compatibility/2006" xmlns:p14="http://schemas.microsoft.com/office/powerpoint/2010/main">
    <mc:Choice Requires="p14">
      <p:transition spd="slow" p14:dur="2000" advTm="17712"/>
    </mc:Choice>
    <mc:Fallback xmlns="">
      <p:transition spd="slow" advTm="1771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30b1d1d3b4c_0_6"/>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What are generalised additive models?</a:t>
            </a:r>
            <a:endParaRPr/>
          </a:p>
        </p:txBody>
      </p:sp>
      <p:sp>
        <p:nvSpPr>
          <p:cNvPr id="97" name="Google Shape;97;g30b1d1d3b4c_0_6"/>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457200" lvl="0" indent="-342900" algn="l" rtl="0">
              <a:lnSpc>
                <a:spcPct val="150000"/>
              </a:lnSpc>
              <a:spcBef>
                <a:spcPts val="1500"/>
              </a:spcBef>
              <a:spcAft>
                <a:spcPts val="0"/>
              </a:spcAft>
              <a:buSzPts val="1800"/>
              <a:buChar char="●"/>
            </a:pPr>
            <a:r>
              <a:rPr lang="en-GB"/>
              <a:t>Statistical models that include </a:t>
            </a:r>
            <a:r>
              <a:rPr lang="en-GB" b="1"/>
              <a:t>smooth </a:t>
            </a:r>
            <a:r>
              <a:rPr lang="en-GB"/>
              <a:t>functions of covariates</a:t>
            </a:r>
            <a:endParaRPr/>
          </a:p>
          <a:p>
            <a:pPr marL="457200" lvl="0" indent="-342900" algn="l" rtl="0">
              <a:lnSpc>
                <a:spcPct val="150000"/>
              </a:lnSpc>
              <a:spcBef>
                <a:spcPts val="0"/>
              </a:spcBef>
              <a:spcAft>
                <a:spcPts val="0"/>
              </a:spcAft>
              <a:buSzPts val="1800"/>
              <a:buChar char="●"/>
            </a:pPr>
            <a:r>
              <a:rPr lang="en-GB"/>
              <a:t>Flexible alternative to generalised linear models (GLMs)</a:t>
            </a:r>
            <a:endParaRPr/>
          </a:p>
          <a:p>
            <a:pPr marL="457200" lvl="0" indent="-342900" algn="l" rtl="0">
              <a:lnSpc>
                <a:spcPct val="150000"/>
              </a:lnSpc>
              <a:spcBef>
                <a:spcPts val="0"/>
              </a:spcBef>
              <a:spcAft>
                <a:spcPts val="0"/>
              </a:spcAft>
              <a:buSzPts val="1800"/>
              <a:buChar char="●"/>
            </a:pPr>
            <a:r>
              <a:rPr lang="en-GB"/>
              <a:t>Allows for </a:t>
            </a:r>
            <a:r>
              <a:rPr lang="en-GB" b="1"/>
              <a:t>nonlinear</a:t>
            </a:r>
            <a:r>
              <a:rPr lang="en-GB"/>
              <a:t> relationships between outcome and covariate(s)      </a:t>
            </a:r>
            <a:endParaRPr/>
          </a:p>
        </p:txBody>
      </p:sp>
      <p:pic>
        <p:nvPicPr>
          <p:cNvPr id="98" name="Google Shape;98;g30b1d1d3b4c_0_6"/>
          <p:cNvPicPr preferRelativeResize="0"/>
          <p:nvPr/>
        </p:nvPicPr>
        <p:blipFill>
          <a:blip r:embed="rId4">
            <a:alphaModFix/>
          </a:blip>
          <a:stretch>
            <a:fillRect/>
          </a:stretch>
        </p:blipFill>
        <p:spPr>
          <a:xfrm>
            <a:off x="2688925" y="7151325"/>
            <a:ext cx="12710054" cy="129925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3555"/>
    </mc:Choice>
    <mc:Fallback xmlns="">
      <p:transition spd="slow" advTm="435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26dcc37ccf_0_11"/>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What are generalised additive models?</a:t>
            </a:r>
            <a:endParaRPr/>
          </a:p>
        </p:txBody>
      </p:sp>
      <p:sp>
        <p:nvSpPr>
          <p:cNvPr id="105" name="Google Shape;105;g326dcc37ccf_0_11"/>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457200" lvl="0" indent="0" algn="l" rtl="0">
              <a:lnSpc>
                <a:spcPct val="150000"/>
              </a:lnSpc>
              <a:spcBef>
                <a:spcPts val="1500"/>
              </a:spcBef>
              <a:spcAft>
                <a:spcPts val="0"/>
              </a:spcAft>
              <a:buNone/>
            </a:pPr>
            <a:endParaRPr/>
          </a:p>
          <a:p>
            <a:pPr marL="457200" lvl="0" indent="0" algn="l" rtl="0">
              <a:lnSpc>
                <a:spcPct val="150000"/>
              </a:lnSpc>
              <a:spcBef>
                <a:spcPts val="1500"/>
              </a:spcBef>
              <a:spcAft>
                <a:spcPts val="0"/>
              </a:spcAft>
              <a:buNone/>
            </a:pPr>
            <a:endParaRPr/>
          </a:p>
          <a:p>
            <a:pPr marL="0" lvl="0" indent="0" algn="l" rtl="0">
              <a:lnSpc>
                <a:spcPct val="150000"/>
              </a:lnSpc>
              <a:spcBef>
                <a:spcPts val="1500"/>
              </a:spcBef>
              <a:spcAft>
                <a:spcPts val="0"/>
              </a:spcAft>
              <a:buNone/>
            </a:pPr>
            <a:endParaRPr/>
          </a:p>
        </p:txBody>
      </p:sp>
      <p:sp>
        <p:nvSpPr>
          <p:cNvPr id="106" name="Google Shape;106;g326dcc37ccf_0_11"/>
          <p:cNvSpPr/>
          <p:nvPr/>
        </p:nvSpPr>
        <p:spPr>
          <a:xfrm>
            <a:off x="3069925" y="4219700"/>
            <a:ext cx="2066700" cy="19884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 name="Google Shape;107;g326dcc37ccf_0_11"/>
          <p:cNvSpPr/>
          <p:nvPr/>
        </p:nvSpPr>
        <p:spPr>
          <a:xfrm>
            <a:off x="5652900" y="4295900"/>
            <a:ext cx="1693500" cy="18078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 name="Google Shape;108;g326dcc37ccf_0_11"/>
          <p:cNvSpPr/>
          <p:nvPr/>
        </p:nvSpPr>
        <p:spPr>
          <a:xfrm>
            <a:off x="9127300" y="4267700"/>
            <a:ext cx="2066700" cy="19884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g326dcc37ccf_0_11"/>
          <p:cNvSpPr/>
          <p:nvPr/>
        </p:nvSpPr>
        <p:spPr>
          <a:xfrm>
            <a:off x="13300550" y="4225500"/>
            <a:ext cx="2066700" cy="19884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0" name="Google Shape;110;g326dcc37ccf_0_11"/>
          <p:cNvPicPr preferRelativeResize="0"/>
          <p:nvPr/>
        </p:nvPicPr>
        <p:blipFill>
          <a:blip r:embed="rId4">
            <a:alphaModFix/>
          </a:blip>
          <a:stretch>
            <a:fillRect/>
          </a:stretch>
        </p:blipFill>
        <p:spPr>
          <a:xfrm>
            <a:off x="3433375" y="4659903"/>
            <a:ext cx="11778150" cy="1203975"/>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9844"/>
    </mc:Choice>
    <mc:Fallback xmlns="">
      <p:transition spd="slow" advTm="898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326dcc37ccf_0_0"/>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Smooth functions?</a:t>
            </a:r>
            <a:endParaRPr/>
          </a:p>
        </p:txBody>
      </p:sp>
      <p:sp>
        <p:nvSpPr>
          <p:cNvPr id="117" name="Google Shape;117;g326dcc37ccf_0_0"/>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457200" lvl="0" indent="-342900" algn="l" rtl="0">
              <a:lnSpc>
                <a:spcPct val="150000"/>
              </a:lnSpc>
              <a:spcBef>
                <a:spcPts val="1500"/>
              </a:spcBef>
              <a:spcAft>
                <a:spcPts val="0"/>
              </a:spcAft>
              <a:buSzPts val="1800"/>
              <a:buChar char="●"/>
            </a:pPr>
            <a:r>
              <a:rPr lang="en-GB"/>
              <a:t>The inclusion of smooth functions makes models more </a:t>
            </a:r>
            <a:r>
              <a:rPr lang="en-GB" b="1"/>
              <a:t>flexible</a:t>
            </a:r>
            <a:endParaRPr b="1"/>
          </a:p>
          <a:p>
            <a:pPr marL="457200" lvl="0" indent="-342900" algn="l" rtl="0">
              <a:lnSpc>
                <a:spcPct val="150000"/>
              </a:lnSpc>
              <a:spcBef>
                <a:spcPts val="0"/>
              </a:spcBef>
              <a:spcAft>
                <a:spcPts val="0"/>
              </a:spcAft>
              <a:buSzPts val="1800"/>
              <a:buChar char="●"/>
            </a:pPr>
            <a:r>
              <a:rPr lang="en-GB"/>
              <a:t>Flexibility comes at a cost:</a:t>
            </a:r>
            <a:endParaRPr/>
          </a:p>
          <a:p>
            <a:pPr marL="914400" lvl="1" indent="-342900" algn="l" rtl="0">
              <a:lnSpc>
                <a:spcPct val="150000"/>
              </a:lnSpc>
              <a:spcBef>
                <a:spcPts val="0"/>
              </a:spcBef>
              <a:spcAft>
                <a:spcPts val="0"/>
              </a:spcAft>
              <a:buSzPts val="1800"/>
              <a:buChar char="○"/>
            </a:pPr>
            <a:r>
              <a:rPr lang="en-GB"/>
              <a:t>How should these functions be specified?</a:t>
            </a:r>
            <a:endParaRPr/>
          </a:p>
          <a:p>
            <a:pPr marL="914400" lvl="1" indent="-342900" algn="l" rtl="0">
              <a:lnSpc>
                <a:spcPct val="150000"/>
              </a:lnSpc>
              <a:spcBef>
                <a:spcPts val="0"/>
              </a:spcBef>
              <a:spcAft>
                <a:spcPts val="0"/>
              </a:spcAft>
              <a:buSzPts val="1800"/>
              <a:buChar char="○"/>
            </a:pPr>
            <a:r>
              <a:rPr lang="en-GB"/>
              <a:t>How smooth or </a:t>
            </a:r>
            <a:r>
              <a:rPr lang="en-GB" b="1"/>
              <a:t>wiggly</a:t>
            </a:r>
            <a:r>
              <a:rPr lang="en-GB"/>
              <a:t> should the function be?</a:t>
            </a:r>
            <a:endParaRPr/>
          </a:p>
          <a:p>
            <a:pPr marL="914400" lvl="1" indent="-342900" algn="l" rtl="0">
              <a:lnSpc>
                <a:spcPct val="150000"/>
              </a:lnSpc>
              <a:spcBef>
                <a:spcPts val="0"/>
              </a:spcBef>
              <a:spcAft>
                <a:spcPts val="0"/>
              </a:spcAft>
              <a:buSzPts val="1800"/>
              <a:buChar char="○"/>
            </a:pPr>
            <a:r>
              <a:rPr lang="en-GB"/>
              <a:t>Must avoid </a:t>
            </a:r>
            <a:r>
              <a:rPr lang="en-GB" b="1"/>
              <a:t>overfitting</a:t>
            </a:r>
            <a:r>
              <a:rPr lang="en-GB"/>
              <a:t> the data</a:t>
            </a:r>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3092"/>
    </mc:Choice>
    <mc:Fallback xmlns="">
      <p:transition spd="slow" advTm="430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26dcc37ccf_0_24"/>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Smoothing splines</a:t>
            </a:r>
            <a:endParaRPr/>
          </a:p>
        </p:txBody>
      </p:sp>
      <p:sp>
        <p:nvSpPr>
          <p:cNvPr id="124" name="Google Shape;124;g326dcc37ccf_0_24"/>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457200" lvl="0" indent="-342900" algn="l" rtl="0">
              <a:lnSpc>
                <a:spcPct val="150000"/>
              </a:lnSpc>
              <a:spcBef>
                <a:spcPts val="1500"/>
              </a:spcBef>
              <a:spcAft>
                <a:spcPts val="0"/>
              </a:spcAft>
              <a:buSzPts val="1800"/>
              <a:buChar char="●"/>
            </a:pPr>
            <a:r>
              <a:rPr lang="en-GB"/>
              <a:t>GAMs use </a:t>
            </a:r>
            <a:r>
              <a:rPr lang="en-GB" b="1"/>
              <a:t>smoothing splines</a:t>
            </a:r>
            <a:r>
              <a:rPr lang="en-GB"/>
              <a:t> to construct smooth functions</a:t>
            </a:r>
            <a:endParaRPr/>
          </a:p>
          <a:p>
            <a:pPr marL="457200" lvl="0" indent="-342900" algn="l" rtl="0">
              <a:lnSpc>
                <a:spcPct val="150000"/>
              </a:lnSpc>
              <a:spcBef>
                <a:spcPts val="0"/>
              </a:spcBef>
              <a:spcAft>
                <a:spcPts val="0"/>
              </a:spcAft>
              <a:buSzPts val="1800"/>
              <a:buChar char="●"/>
            </a:pPr>
            <a:r>
              <a:rPr lang="en-GB"/>
              <a:t>Linear combination of </a:t>
            </a:r>
            <a:r>
              <a:rPr lang="en-GB" b="1"/>
              <a:t>basis functions</a:t>
            </a:r>
            <a:r>
              <a:rPr lang="en-GB"/>
              <a:t> and </a:t>
            </a:r>
            <a:r>
              <a:rPr lang="en-GB" b="1"/>
              <a:t>coefficients</a:t>
            </a:r>
            <a:r>
              <a:rPr lang="en-GB"/>
              <a:t>:</a:t>
            </a:r>
            <a:endParaRPr/>
          </a:p>
          <a:p>
            <a:pPr marL="0" lvl="0" indent="0" algn="l" rtl="0">
              <a:lnSpc>
                <a:spcPct val="150000"/>
              </a:lnSpc>
              <a:spcBef>
                <a:spcPts val="1500"/>
              </a:spcBef>
              <a:spcAft>
                <a:spcPts val="0"/>
              </a:spcAft>
              <a:buNone/>
            </a:pPr>
            <a:endParaRPr/>
          </a:p>
        </p:txBody>
      </p:sp>
      <p:pic>
        <p:nvPicPr>
          <p:cNvPr id="125" name="Google Shape;125;g326dcc37ccf_0_24"/>
          <p:cNvPicPr preferRelativeResize="0"/>
          <p:nvPr/>
        </p:nvPicPr>
        <p:blipFill>
          <a:blip r:embed="rId4">
            <a:alphaModFix/>
          </a:blip>
          <a:stretch>
            <a:fillRect/>
          </a:stretch>
        </p:blipFill>
        <p:spPr>
          <a:xfrm>
            <a:off x="6832125" y="5954725"/>
            <a:ext cx="4623600" cy="1810900"/>
          </a:xfrm>
          <a:prstGeom prst="rect">
            <a:avLst/>
          </a:prstGeom>
          <a:noFill/>
          <a:ln>
            <a:noFill/>
          </a:ln>
        </p:spPr>
      </p:pic>
      <p:sp>
        <p:nvSpPr>
          <p:cNvPr id="126" name="Google Shape;126;g326dcc37ccf_0_24"/>
          <p:cNvSpPr/>
          <p:nvPr/>
        </p:nvSpPr>
        <p:spPr>
          <a:xfrm>
            <a:off x="9258300" y="6107125"/>
            <a:ext cx="1773300" cy="15702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7" name="Google Shape;127;g326dcc37ccf_0_24"/>
          <p:cNvSpPr/>
          <p:nvPr/>
        </p:nvSpPr>
        <p:spPr>
          <a:xfrm>
            <a:off x="10565175" y="6107125"/>
            <a:ext cx="1628400" cy="15702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4762"/>
    </mc:Choice>
    <mc:Fallback xmlns="">
      <p:transition spd="slow" advTm="347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26dcc37ccf_0_34"/>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Smoothing splines</a:t>
            </a:r>
            <a:endParaRPr/>
          </a:p>
        </p:txBody>
      </p:sp>
      <p:sp>
        <p:nvSpPr>
          <p:cNvPr id="134" name="Google Shape;134;g326dcc37ccf_0_34"/>
          <p:cNvSpPr txBox="1">
            <a:spLocks noGrp="1"/>
          </p:cNvSpPr>
          <p:nvPr>
            <p:ph type="body" idx="1"/>
          </p:nvPr>
        </p:nvSpPr>
        <p:spPr>
          <a:xfrm>
            <a:off x="544881" y="3759413"/>
            <a:ext cx="17198100" cy="5567400"/>
          </a:xfrm>
          <a:prstGeom prst="rect">
            <a:avLst/>
          </a:prstGeom>
        </p:spPr>
        <p:txBody>
          <a:bodyPr spcFirstLastPara="1" wrap="square" lIns="91425" tIns="45700" rIns="91425" bIns="45700" anchor="t" anchorCtr="0">
            <a:normAutofit/>
          </a:bodyPr>
          <a:lstStyle/>
          <a:p>
            <a:pPr marL="457200" lvl="0" indent="-342900" algn="l" rtl="0">
              <a:lnSpc>
                <a:spcPct val="150000"/>
              </a:lnSpc>
              <a:spcBef>
                <a:spcPts val="1500"/>
              </a:spcBef>
              <a:spcAft>
                <a:spcPts val="0"/>
              </a:spcAft>
              <a:buSzPts val="1800"/>
              <a:buChar char="●"/>
            </a:pPr>
            <a:r>
              <a:rPr lang="en-GB" b="1"/>
              <a:t>Basis functions:</a:t>
            </a:r>
            <a:endParaRPr/>
          </a:p>
          <a:p>
            <a:pPr marL="914400" lvl="1" indent="-342900" algn="l" rtl="0">
              <a:lnSpc>
                <a:spcPct val="150000"/>
              </a:lnSpc>
              <a:spcBef>
                <a:spcPts val="0"/>
              </a:spcBef>
              <a:spcAft>
                <a:spcPts val="0"/>
              </a:spcAft>
              <a:buSzPts val="1800"/>
              <a:buChar char="○"/>
            </a:pPr>
            <a:r>
              <a:rPr lang="en-GB"/>
              <a:t>Chosen before model fitted</a:t>
            </a:r>
            <a:endParaRPr/>
          </a:p>
          <a:p>
            <a:pPr marL="914400" lvl="1" indent="-342900" algn="l" rtl="0">
              <a:lnSpc>
                <a:spcPct val="150000"/>
              </a:lnSpc>
              <a:spcBef>
                <a:spcPts val="0"/>
              </a:spcBef>
              <a:spcAft>
                <a:spcPts val="0"/>
              </a:spcAft>
              <a:buSzPts val="1800"/>
              <a:buChar char="○"/>
            </a:pPr>
            <a:r>
              <a:rPr lang="en-GB"/>
              <a:t>Based on expected nature of relationship</a:t>
            </a:r>
            <a:endParaRPr/>
          </a:p>
          <a:p>
            <a:pPr marL="457200" lvl="0" indent="-342900" algn="l" rtl="0">
              <a:lnSpc>
                <a:spcPct val="150000"/>
              </a:lnSpc>
              <a:spcBef>
                <a:spcPts val="0"/>
              </a:spcBef>
              <a:spcAft>
                <a:spcPts val="0"/>
              </a:spcAft>
              <a:buSzPts val="1800"/>
              <a:buChar char="●"/>
            </a:pPr>
            <a:r>
              <a:rPr lang="en-GB" b="1"/>
              <a:t>Coefficients:</a:t>
            </a:r>
            <a:endParaRPr b="1"/>
          </a:p>
          <a:p>
            <a:pPr marL="914400" lvl="1" indent="-342900" algn="l" rtl="0">
              <a:lnSpc>
                <a:spcPct val="150000"/>
              </a:lnSpc>
              <a:spcBef>
                <a:spcPts val="0"/>
              </a:spcBef>
              <a:spcAft>
                <a:spcPts val="0"/>
              </a:spcAft>
              <a:buSzPts val="1800"/>
              <a:buChar char="○"/>
            </a:pPr>
            <a:r>
              <a:rPr lang="en-GB"/>
              <a:t>Estimated from the data</a:t>
            </a:r>
            <a:endParaRPr/>
          </a:p>
          <a:p>
            <a:pPr marL="914400" lvl="1" indent="-342900" algn="l" rtl="0">
              <a:lnSpc>
                <a:spcPct val="150000"/>
              </a:lnSpc>
              <a:spcBef>
                <a:spcPts val="0"/>
              </a:spcBef>
              <a:spcAft>
                <a:spcPts val="0"/>
              </a:spcAft>
              <a:buSzPts val="1800"/>
              <a:buChar char="○"/>
            </a:pPr>
            <a:r>
              <a:rPr lang="en-GB"/>
              <a:t>Adds weighting to the basis functions</a:t>
            </a:r>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2732"/>
    </mc:Choice>
    <mc:Fallback xmlns="">
      <p:transition spd="slow" advTm="427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g326dcc37ccf_0_50"/>
          <p:cNvPicPr preferRelativeResize="0"/>
          <p:nvPr/>
        </p:nvPicPr>
        <p:blipFill>
          <a:blip r:embed="rId3">
            <a:alphaModFix/>
          </a:blip>
          <a:stretch>
            <a:fillRect/>
          </a:stretch>
        </p:blipFill>
        <p:spPr>
          <a:xfrm>
            <a:off x="810000" y="316800"/>
            <a:ext cx="16229001" cy="8734800"/>
          </a:xfrm>
          <a:prstGeom prst="rect">
            <a:avLst/>
          </a:prstGeom>
          <a:noFill/>
          <a:ln>
            <a:noFill/>
          </a:ln>
        </p:spPr>
      </p:pic>
      <p:sp>
        <p:nvSpPr>
          <p:cNvPr id="141" name="Google Shape;141;g326dcc37ccf_0_50"/>
          <p:cNvSpPr txBox="1"/>
          <p:nvPr/>
        </p:nvSpPr>
        <p:spPr>
          <a:xfrm>
            <a:off x="521400" y="9028125"/>
            <a:ext cx="13528200" cy="5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solidFill>
                  <a:schemeClr val="dk1"/>
                </a:solidFill>
              </a:rPr>
              <a:t>Source: </a:t>
            </a:r>
            <a:r>
              <a:rPr lang="en-GB" sz="2500" u="sng">
                <a:solidFill>
                  <a:schemeClr val="hlink"/>
                </a:solidFill>
                <a:hlinkClick r:id="rId4"/>
              </a:rPr>
              <a:t>https://gavinsimpson.github.io/physalia-gam-course/day-2</a:t>
            </a:r>
            <a:endParaRPr sz="2500">
              <a:solidFill>
                <a:schemeClr val="dk1"/>
              </a:solidFill>
            </a:endParaRPr>
          </a:p>
          <a:p>
            <a:pPr marL="0" lvl="0" indent="0" algn="l" rtl="0">
              <a:spcBef>
                <a:spcPts val="0"/>
              </a:spcBef>
              <a:spcAft>
                <a:spcPts val="0"/>
              </a:spcAft>
              <a:buNone/>
            </a:pPr>
            <a:endParaRPr sz="25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3828"/>
    </mc:Choice>
    <mc:Fallback xmlns="">
      <p:transition spd="slow" advTm="3382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26dcc37ccf_0_57"/>
          <p:cNvSpPr txBox="1"/>
          <p:nvPr/>
        </p:nvSpPr>
        <p:spPr>
          <a:xfrm>
            <a:off x="521400" y="9028125"/>
            <a:ext cx="13528200" cy="5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a:solidFill>
                  <a:schemeClr val="dk1"/>
                </a:solidFill>
              </a:rPr>
              <a:t>Source: </a:t>
            </a:r>
            <a:r>
              <a:rPr lang="en-GB" sz="2500" u="sng">
                <a:solidFill>
                  <a:schemeClr val="hlink"/>
                </a:solidFill>
                <a:hlinkClick r:id="rId3"/>
              </a:rPr>
              <a:t>https://gavinsimpson.github.io/physalia-gam-course/day-2</a:t>
            </a:r>
            <a:endParaRPr sz="2500">
              <a:solidFill>
                <a:schemeClr val="dk1"/>
              </a:solidFill>
            </a:endParaRPr>
          </a:p>
          <a:p>
            <a:pPr marL="0" lvl="0" indent="0" algn="l" rtl="0">
              <a:spcBef>
                <a:spcPts val="0"/>
              </a:spcBef>
              <a:spcAft>
                <a:spcPts val="0"/>
              </a:spcAft>
              <a:buNone/>
            </a:pPr>
            <a:endParaRPr sz="2500">
              <a:solidFill>
                <a:schemeClr val="dk1"/>
              </a:solidFill>
            </a:endParaRPr>
          </a:p>
        </p:txBody>
      </p:sp>
      <p:pic>
        <p:nvPicPr>
          <p:cNvPr id="148" name="Google Shape;148;g326dcc37ccf_0_57"/>
          <p:cNvPicPr preferRelativeResize="0"/>
          <p:nvPr/>
        </p:nvPicPr>
        <p:blipFill>
          <a:blip r:embed="rId4">
            <a:alphaModFix/>
          </a:blip>
          <a:stretch>
            <a:fillRect/>
          </a:stretch>
        </p:blipFill>
        <p:spPr>
          <a:xfrm>
            <a:off x="762000" y="228600"/>
            <a:ext cx="15024450" cy="84437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40956"/>
    </mc:Choice>
    <mc:Fallback xmlns="">
      <p:transition spd="slow" advTm="4095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26dcc37ccf_0_64"/>
          <p:cNvSpPr txBox="1">
            <a:spLocks noGrp="1"/>
          </p:cNvSpPr>
          <p:nvPr>
            <p:ph type="title"/>
          </p:nvPr>
        </p:nvSpPr>
        <p:spPr>
          <a:xfrm>
            <a:off x="544881" y="1451654"/>
            <a:ext cx="17198100" cy="198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Smoothing splines</a:t>
            </a:r>
            <a:endParaRPr/>
          </a:p>
        </p:txBody>
      </p:sp>
      <p:sp>
        <p:nvSpPr>
          <p:cNvPr id="155" name="Google Shape;155;g326dcc37ccf_0_64"/>
          <p:cNvSpPr txBox="1">
            <a:spLocks noGrp="1"/>
          </p:cNvSpPr>
          <p:nvPr>
            <p:ph type="body" idx="1"/>
          </p:nvPr>
        </p:nvSpPr>
        <p:spPr>
          <a:xfrm>
            <a:off x="544875" y="3250501"/>
            <a:ext cx="17198100" cy="6076200"/>
          </a:xfrm>
          <a:prstGeom prst="rect">
            <a:avLst/>
          </a:prstGeom>
        </p:spPr>
        <p:txBody>
          <a:bodyPr spcFirstLastPara="1" wrap="square" lIns="91425" tIns="45700" rIns="91425" bIns="45700" anchor="t" anchorCtr="0">
            <a:normAutofit/>
          </a:bodyPr>
          <a:lstStyle/>
          <a:p>
            <a:pPr marL="457200" lvl="0" indent="-342900" algn="l" rtl="0">
              <a:lnSpc>
                <a:spcPct val="150000"/>
              </a:lnSpc>
              <a:spcBef>
                <a:spcPts val="1500"/>
              </a:spcBef>
              <a:spcAft>
                <a:spcPts val="0"/>
              </a:spcAft>
              <a:buSzPts val="1800"/>
              <a:buChar char="●"/>
            </a:pPr>
            <a:r>
              <a:rPr lang="en-GB"/>
              <a:t>Coefficients estimated by maximising </a:t>
            </a:r>
            <a:r>
              <a:rPr lang="en-GB" b="1"/>
              <a:t>penalised log-likelihood</a:t>
            </a:r>
            <a:endParaRPr b="1"/>
          </a:p>
          <a:p>
            <a:pPr marL="457200" lvl="0" indent="0" algn="l" rtl="0">
              <a:lnSpc>
                <a:spcPct val="150000"/>
              </a:lnSpc>
              <a:spcBef>
                <a:spcPts val="1500"/>
              </a:spcBef>
              <a:spcAft>
                <a:spcPts val="0"/>
              </a:spcAft>
              <a:buNone/>
            </a:pPr>
            <a:endParaRPr b="1"/>
          </a:p>
          <a:p>
            <a:pPr marL="457200" lvl="0" indent="-342900" algn="l" rtl="0">
              <a:lnSpc>
                <a:spcPct val="150000"/>
              </a:lnSpc>
              <a:spcBef>
                <a:spcPts val="1500"/>
              </a:spcBef>
              <a:spcAft>
                <a:spcPts val="0"/>
              </a:spcAft>
              <a:buSzPts val="1800"/>
              <a:buChar char="●"/>
            </a:pPr>
            <a:r>
              <a:rPr lang="en-GB"/>
              <a:t>Penalty ensures model doesn’t overfit the data</a:t>
            </a:r>
            <a:endParaRPr/>
          </a:p>
          <a:p>
            <a:pPr marL="457200" lvl="0" indent="-342900" algn="l" rtl="0">
              <a:lnSpc>
                <a:spcPct val="150000"/>
              </a:lnSpc>
              <a:spcBef>
                <a:spcPts val="0"/>
              </a:spcBef>
              <a:spcAft>
                <a:spcPts val="0"/>
              </a:spcAft>
              <a:buSzPts val="1800"/>
              <a:buChar char="●"/>
            </a:pPr>
            <a:r>
              <a:rPr lang="en-GB"/>
              <a:t>λ: smoothing penalty parameter</a:t>
            </a:r>
            <a:endParaRPr/>
          </a:p>
          <a:p>
            <a:pPr marL="914400" lvl="1" indent="-342900" algn="l" rtl="0">
              <a:lnSpc>
                <a:spcPct val="150000"/>
              </a:lnSpc>
              <a:spcBef>
                <a:spcPts val="0"/>
              </a:spcBef>
              <a:spcAft>
                <a:spcPts val="0"/>
              </a:spcAft>
              <a:buSzPts val="1800"/>
              <a:buChar char="○"/>
            </a:pPr>
            <a:r>
              <a:rPr lang="en-GB" sz="4200"/>
              <a:t>λ</a:t>
            </a:r>
            <a:r>
              <a:rPr lang="en-GB"/>
              <a:t>→∞: straight line</a:t>
            </a:r>
            <a:endParaRPr/>
          </a:p>
          <a:p>
            <a:pPr marL="914400" lvl="1" indent="-342900" algn="l" rtl="0">
              <a:lnSpc>
                <a:spcPct val="150000"/>
              </a:lnSpc>
              <a:spcBef>
                <a:spcPts val="0"/>
              </a:spcBef>
              <a:spcAft>
                <a:spcPts val="0"/>
              </a:spcAft>
              <a:buSzPts val="1800"/>
              <a:buChar char="○"/>
            </a:pPr>
            <a:r>
              <a:rPr lang="en-GB" sz="4200"/>
              <a:t>λ = 0: unpenalised piecewise function</a:t>
            </a:r>
            <a:endParaRPr/>
          </a:p>
        </p:txBody>
      </p:sp>
      <p:pic>
        <p:nvPicPr>
          <p:cNvPr id="156" name="Google Shape;156;g326dcc37ccf_0_64"/>
          <p:cNvPicPr preferRelativeResize="0"/>
          <p:nvPr/>
        </p:nvPicPr>
        <p:blipFill>
          <a:blip r:embed="rId4">
            <a:alphaModFix/>
          </a:blip>
          <a:stretch>
            <a:fillRect/>
          </a:stretch>
        </p:blipFill>
        <p:spPr>
          <a:xfrm>
            <a:off x="4740763" y="4463963"/>
            <a:ext cx="8806325" cy="749475"/>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7908"/>
    </mc:Choice>
    <mc:Fallback xmlns="">
      <p:transition spd="slow" advTm="879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11.9|10.5|8"/>
</p:tagLst>
</file>

<file path=ppt/tags/tag2.xml><?xml version="1.0" encoding="utf-8"?>
<p:tagLst xmlns:a="http://schemas.openxmlformats.org/drawingml/2006/main" xmlns:r="http://schemas.openxmlformats.org/officeDocument/2006/relationships" xmlns:p="http://schemas.openxmlformats.org/presentationml/2006/main">
  <p:tag name="TIMING" val="|7.9|26.1|0.9|14.9|0.9|25.9|0.8"/>
</p:tagLst>
</file>

<file path=ppt/tags/tag3.xml><?xml version="1.0" encoding="utf-8"?>
<p:tagLst xmlns:a="http://schemas.openxmlformats.org/drawingml/2006/main" xmlns:r="http://schemas.openxmlformats.org/officeDocument/2006/relationships" xmlns:p="http://schemas.openxmlformats.org/presentationml/2006/main">
  <p:tag name="TIMING" val="|2.1|3.3|5.1|11.2|8.1"/>
</p:tagLst>
</file>

<file path=ppt/tags/tag4.xml><?xml version="1.0" encoding="utf-8"?>
<p:tagLst xmlns:a="http://schemas.openxmlformats.org/drawingml/2006/main" xmlns:r="http://schemas.openxmlformats.org/officeDocument/2006/relationships" xmlns:p="http://schemas.openxmlformats.org/presentationml/2006/main">
  <p:tag name="TIMING" val="|2.9|5.5|7|1.1|10.2|4.1|0.4"/>
</p:tagLst>
</file>

<file path=ppt/tags/tag5.xml><?xml version="1.0" encoding="utf-8"?>
<p:tagLst xmlns:a="http://schemas.openxmlformats.org/drawingml/2006/main" xmlns:r="http://schemas.openxmlformats.org/officeDocument/2006/relationships" xmlns:p="http://schemas.openxmlformats.org/presentationml/2006/main">
  <p:tag name="TIMING" val="|1.9|1.5|5.8|18.9|3.9|3.2"/>
</p:tagLst>
</file>

<file path=ppt/tags/tag6.xml><?xml version="1.0" encoding="utf-8"?>
<p:tagLst xmlns:a="http://schemas.openxmlformats.org/drawingml/2006/main" xmlns:r="http://schemas.openxmlformats.org/officeDocument/2006/relationships" xmlns:p="http://schemas.openxmlformats.org/presentationml/2006/main">
  <p:tag name="TIMING" val="|2.2|44.4|1|3.6|1.1|11"/>
</p:tagLst>
</file>

<file path=ppt/tags/tag7.xml><?xml version="1.0" encoding="utf-8"?>
<p:tagLst xmlns:a="http://schemas.openxmlformats.org/drawingml/2006/main" xmlns:r="http://schemas.openxmlformats.org/officeDocument/2006/relationships" xmlns:p="http://schemas.openxmlformats.org/presentationml/2006/main">
  <p:tag name="TIMING" val="|2|12.4|9"/>
</p:tagLst>
</file>

<file path=ppt/tags/tag8.xml><?xml version="1.0" encoding="utf-8"?>
<p:tagLst xmlns:a="http://schemas.openxmlformats.org/drawingml/2006/main" xmlns:r="http://schemas.openxmlformats.org/officeDocument/2006/relationships" xmlns:p="http://schemas.openxmlformats.org/presentationml/2006/main">
  <p:tag name="TIMING" val="|0.8|10.4|9.6"/>
</p:tagLst>
</file>

<file path=ppt/theme/theme1.xml><?xml version="1.0" encoding="utf-8"?>
<a:theme xmlns:a="http://schemas.openxmlformats.org/drawingml/2006/main" name="Office Theme">
  <a:themeElements>
    <a:clrScheme name="NCRM">
      <a:dk1>
        <a:srgbClr val="545860"/>
      </a:dk1>
      <a:lt1>
        <a:srgbClr val="FFFFFF"/>
      </a:lt1>
      <a:dk2>
        <a:srgbClr val="545860"/>
      </a:dk2>
      <a:lt2>
        <a:srgbClr val="E7E6E6"/>
      </a:lt2>
      <a:accent1>
        <a:srgbClr val="5BC3F5"/>
      </a:accent1>
      <a:accent2>
        <a:srgbClr val="3A5CB7"/>
      </a:accent2>
      <a:accent3>
        <a:srgbClr val="FFB653"/>
      </a:accent3>
      <a:accent4>
        <a:srgbClr val="E56B59"/>
      </a:accent4>
      <a:accent5>
        <a:srgbClr val="545860"/>
      </a:accent5>
      <a:accent6>
        <a:srgbClr val="E7E6E6"/>
      </a:accent6>
      <a:hlink>
        <a:srgbClr val="3A5CB7"/>
      </a:hlink>
      <a:folHlink>
        <a:srgbClr val="E56B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1298</Words>
  <Application>Microsoft Office PowerPoint</Application>
  <PresentationFormat>Custom</PresentationFormat>
  <Paragraphs>82</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Generalised additive models  </vt:lpstr>
      <vt:lpstr>What are generalised additive models?</vt:lpstr>
      <vt:lpstr>What are generalised additive models?</vt:lpstr>
      <vt:lpstr>Smooth functions?</vt:lpstr>
      <vt:lpstr>Smoothing splines</vt:lpstr>
      <vt:lpstr>Smoothing splines</vt:lpstr>
      <vt:lpstr>PowerPoint Presentation</vt:lpstr>
      <vt:lpstr>PowerPoint Presentation</vt:lpstr>
      <vt:lpstr>Smoothing splines</vt:lpstr>
      <vt:lpstr>Smoothing splines</vt:lpstr>
      <vt:lpstr>How wiggly?</vt:lpstr>
      <vt:lpstr>PowerPoint Presentation</vt:lpstr>
      <vt:lpstr>How wiggly?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Martin Blunt</dc:creator>
  <cp:lastModifiedBy>Gil Dekel</cp:lastModifiedBy>
  <cp:revision>2</cp:revision>
  <dcterms:created xsi:type="dcterms:W3CDTF">2020-05-12T14:44:09Z</dcterms:created>
  <dcterms:modified xsi:type="dcterms:W3CDTF">2025-02-17T12:16:56Z</dcterms:modified>
</cp:coreProperties>
</file>